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61" r:id="rId2"/>
    <p:sldId id="1335" r:id="rId3"/>
    <p:sldId id="1337" r:id="rId4"/>
    <p:sldId id="1465" r:id="rId5"/>
    <p:sldId id="258" r:id="rId6"/>
    <p:sldId id="1458" r:id="rId7"/>
    <p:sldId id="1329" r:id="rId8"/>
    <p:sldId id="1333" r:id="rId9"/>
    <p:sldId id="1342" r:id="rId10"/>
    <p:sldId id="1324" r:id="rId11"/>
    <p:sldId id="1466" r:id="rId12"/>
    <p:sldId id="273" r:id="rId13"/>
    <p:sldId id="1031" r:id="rId14"/>
    <p:sldId id="284" r:id="rId15"/>
    <p:sldId id="1463" r:id="rId16"/>
    <p:sldId id="286" r:id="rId17"/>
    <p:sldId id="1461" r:id="rId18"/>
    <p:sldId id="269" r:id="rId19"/>
    <p:sldId id="1057" r:id="rId20"/>
    <p:sldId id="1059" r:id="rId21"/>
    <p:sldId id="1456" r:id="rId22"/>
    <p:sldId id="1016" r:id="rId23"/>
    <p:sldId id="1060" r:id="rId24"/>
    <p:sldId id="1008" r:id="rId25"/>
    <p:sldId id="1464" r:id="rId26"/>
    <p:sldId id="1380" r:id="rId27"/>
  </p:sldIdLst>
  <p:sldSz cx="12192000" cy="6858000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7C3C57-6BDB-1BEA-754A-C2514D318615}" name="Herranen Jatta" initials="HJ" userId="S::jatta.herranen@riveria.fi::b542342b-eb18-4d39-a421-62a721a22a14" providerId="AD"/>
  <p188:author id="{F47B6DCC-F332-CFCA-25D7-174102017494}" name="Räty Katri" initials="RK" userId="S::katri.raty@riveria.fi::95c0f733-14cd-4f5c-a457-12ab95beb32f" providerId="AD"/>
  <p188:author id="{77CAC7D0-FD68-DC36-9E5B-220A5CE544B8}" name="Karvinen Esa" initials="KE" userId="S::esa.karvinen@riveria.fi::cdf357d4-9a67-410f-8f29-8455d630ce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0054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A0E196-70D8-47D0-A2C0-AF6476D0597F}" v="377" dt="2023-11-12T13:12:09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23" autoAdjust="0"/>
  </p:normalViewPr>
  <p:slideViewPr>
    <p:cSldViewPr snapToGrid="0">
      <p:cViewPr varScale="1">
        <p:scale>
          <a:sx n="100" d="100"/>
          <a:sy n="100" d="100"/>
        </p:scale>
        <p:origin x="72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8C06C0-8DB6-4B51-8041-0745BBE11F67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fi-FI"/>
        </a:p>
      </dgm:t>
    </dgm:pt>
    <dgm:pt modelId="{307DA83E-7BED-4FBE-A8F4-06B2693E4311}">
      <dgm:prSet phldrT="[Teksti]" custT="1"/>
      <dgm:spPr/>
      <dgm:t>
        <a:bodyPr/>
        <a:lstStyle/>
        <a:p>
          <a:pPr algn="l"/>
          <a:r>
            <a:rPr lang="fi-FI" sz="900" b="1" dirty="0" err="1">
              <a:solidFill>
                <a:srgbClr val="C00000"/>
              </a:solidFill>
            </a:rPr>
            <a:t>Educational</a:t>
          </a:r>
          <a:r>
            <a:rPr lang="fi-FI" sz="900" b="1" dirty="0">
              <a:solidFill>
                <a:srgbClr val="C00000"/>
              </a:solidFill>
            </a:rPr>
            <a:t> provision </a:t>
          </a:r>
          <a:r>
            <a:rPr lang="fi-FI" sz="900" b="1" dirty="0" err="1">
              <a:solidFill>
                <a:srgbClr val="C00000"/>
              </a:solidFill>
            </a:rPr>
            <a:t>planning</a:t>
          </a:r>
          <a:endParaRPr lang="fi-FI" sz="900" b="1" dirty="0">
            <a:solidFill>
              <a:srgbClr val="C00000"/>
            </a:solidFill>
          </a:endParaRPr>
        </a:p>
      </dgm:t>
    </dgm:pt>
    <dgm:pt modelId="{0A4A5208-D995-419C-8ADC-730282457BB8}" type="parTrans" cxnId="{A5C20E60-6AF8-4BA5-8B06-CDA6C468BCAC}">
      <dgm:prSet/>
      <dgm:spPr/>
      <dgm:t>
        <a:bodyPr/>
        <a:lstStyle/>
        <a:p>
          <a:endParaRPr lang="fi-FI" b="1"/>
        </a:p>
      </dgm:t>
    </dgm:pt>
    <dgm:pt modelId="{0CD5F911-2C16-45F7-81B2-FFE3F8B694D0}" type="sibTrans" cxnId="{A5C20E60-6AF8-4BA5-8B06-CDA6C468BCAC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19AC2B78-C0E1-42DE-BE13-2BEC33A841A2}">
      <dgm:prSet phldrT="[Teksti]" custT="1"/>
      <dgm:spPr/>
      <dgm:t>
        <a:bodyPr/>
        <a:lstStyle/>
        <a:p>
          <a:r>
            <a:rPr lang="fi-FI" sz="900" b="1" dirty="0" err="1">
              <a:solidFill>
                <a:srgbClr val="C00000"/>
              </a:solidFill>
            </a:rPr>
            <a:t>Recruiting</a:t>
          </a:r>
          <a:r>
            <a:rPr lang="fi-FI" sz="900" b="1" dirty="0">
              <a:solidFill>
                <a:srgbClr val="C00000"/>
              </a:solidFill>
            </a:rPr>
            <a:t> </a:t>
          </a:r>
          <a:r>
            <a:rPr lang="fi-FI" sz="900" b="1" dirty="0" err="1">
              <a:solidFill>
                <a:srgbClr val="C00000"/>
              </a:solidFill>
            </a:rPr>
            <a:t>students</a:t>
          </a:r>
          <a:endParaRPr lang="fi-FI" sz="900" b="1" dirty="0">
            <a:solidFill>
              <a:srgbClr val="C00000"/>
            </a:solidFill>
          </a:endParaRPr>
        </a:p>
      </dgm:t>
    </dgm:pt>
    <dgm:pt modelId="{9E2429B2-1522-4701-97D1-37CBE6CF8CE9}" type="parTrans" cxnId="{9E2F129B-FE8E-4DF0-8824-C0B490777FD3}">
      <dgm:prSet/>
      <dgm:spPr/>
      <dgm:t>
        <a:bodyPr/>
        <a:lstStyle/>
        <a:p>
          <a:endParaRPr lang="fi-FI" b="1"/>
        </a:p>
      </dgm:t>
    </dgm:pt>
    <dgm:pt modelId="{5E9D4A29-8845-4FF1-A64C-0EEEBA1D87E7}" type="sibTrans" cxnId="{9E2F129B-FE8E-4DF0-8824-C0B490777FD3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A18078BD-794F-49C9-97EF-5A3DA4260E9D}">
      <dgm:prSet phldrT="[Teksti]" custT="1"/>
      <dgm:spPr>
        <a:noFill/>
      </dgm:spPr>
      <dgm:t>
        <a:bodyPr/>
        <a:lstStyle/>
        <a:p>
          <a:r>
            <a:rPr lang="fi-FI" sz="900" b="1" dirty="0" err="1">
              <a:solidFill>
                <a:schemeClr val="tx1"/>
              </a:solidFill>
            </a:rPr>
            <a:t>Acquiring</a:t>
          </a:r>
          <a:r>
            <a:rPr lang="fi-FI" sz="900" b="1" dirty="0">
              <a:solidFill>
                <a:schemeClr val="tx1"/>
              </a:solidFill>
            </a:rPr>
            <a:t> </a:t>
          </a:r>
          <a:r>
            <a:rPr lang="fi-FI" sz="900" b="1" dirty="0" err="1">
              <a:solidFill>
                <a:schemeClr val="tx1"/>
              </a:solidFill>
            </a:rPr>
            <a:t>competence</a:t>
          </a:r>
          <a:endParaRPr lang="fi-FI" sz="900" b="1" dirty="0">
            <a:solidFill>
              <a:schemeClr val="tx1"/>
            </a:solidFill>
          </a:endParaRPr>
        </a:p>
      </dgm:t>
    </dgm:pt>
    <dgm:pt modelId="{7C010287-3AD7-435D-9AEB-C3152C14D36A}" type="parTrans" cxnId="{9FC36E59-682D-45AA-BAB9-621C5D28A093}">
      <dgm:prSet/>
      <dgm:spPr/>
      <dgm:t>
        <a:bodyPr/>
        <a:lstStyle/>
        <a:p>
          <a:endParaRPr lang="fi-FI" b="1"/>
        </a:p>
      </dgm:t>
    </dgm:pt>
    <dgm:pt modelId="{FE42DE00-C43F-4D84-AF57-0F08D06CFB0F}" type="sibTrans" cxnId="{9FC36E59-682D-45AA-BAB9-621C5D28A093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374BB113-32ED-42BC-8504-AF2BDB935736}">
      <dgm:prSet phldrT="[Teksti]" custT="1"/>
      <dgm:spPr/>
      <dgm:t>
        <a:bodyPr/>
        <a:lstStyle/>
        <a:p>
          <a:r>
            <a:rPr lang="en-US" sz="800" b="1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Degree certificate (or part)</a:t>
          </a:r>
          <a:endParaRPr lang="fi-FI" sz="800" b="1" kern="1200" dirty="0">
            <a:solidFill>
              <a:srgbClr val="C00000"/>
            </a:solidFill>
            <a:latin typeface="Calibri" panose="020F0502020204030204"/>
            <a:ea typeface="+mn-ea"/>
            <a:cs typeface="+mn-cs"/>
          </a:endParaRPr>
        </a:p>
        <a:p>
          <a:endParaRPr lang="fi-FI" sz="800" b="1" kern="1200" dirty="0">
            <a:solidFill>
              <a:srgbClr val="C00000"/>
            </a:solidFill>
          </a:endParaRPr>
        </a:p>
      </dgm:t>
    </dgm:pt>
    <dgm:pt modelId="{695F465C-B923-4D6D-9396-729E1389E421}" type="parTrans" cxnId="{58D973D1-FBE4-47C2-AD62-904D35BD51FF}">
      <dgm:prSet/>
      <dgm:spPr/>
      <dgm:t>
        <a:bodyPr/>
        <a:lstStyle/>
        <a:p>
          <a:endParaRPr lang="fi-FI" b="1"/>
        </a:p>
      </dgm:t>
    </dgm:pt>
    <dgm:pt modelId="{6E554DF7-D2D2-48CA-8C50-735214787DFB}" type="sibTrans" cxnId="{58D973D1-FBE4-47C2-AD62-904D35BD51FF}">
      <dgm:prSet/>
      <dgm:spPr/>
      <dgm:t>
        <a:bodyPr/>
        <a:lstStyle/>
        <a:p>
          <a:endParaRPr lang="fi-FI" b="1"/>
        </a:p>
      </dgm:t>
    </dgm:pt>
    <dgm:pt modelId="{96C561C9-DB14-4C89-B5D7-BF27916E7554}">
      <dgm:prSet phldrT="[Teksti]" custT="1"/>
      <dgm:spPr>
        <a:noFill/>
      </dgm:spPr>
      <dgm:t>
        <a:bodyPr/>
        <a:lstStyle/>
        <a:p>
          <a:r>
            <a:rPr lang="en-US" sz="900" b="1" i="0" dirty="0"/>
            <a:t>Planning missing competence acquisition and demonstration</a:t>
          </a:r>
          <a:endParaRPr lang="fi-FI" sz="900" b="1" i="0" dirty="0"/>
        </a:p>
      </dgm:t>
    </dgm:pt>
    <dgm:pt modelId="{733998F1-7FF8-4913-A4C6-F52E677A2A60}" type="parTrans" cxnId="{7C441622-E7FC-4524-BC83-D00056BC7A19}">
      <dgm:prSet/>
      <dgm:spPr/>
      <dgm:t>
        <a:bodyPr/>
        <a:lstStyle/>
        <a:p>
          <a:endParaRPr lang="fi-FI" b="1"/>
        </a:p>
      </dgm:t>
    </dgm:pt>
    <dgm:pt modelId="{8F9B5239-3978-4217-A384-622CEF50E8F6}" type="sibTrans" cxnId="{7C441622-E7FC-4524-BC83-D00056BC7A19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DE0E80A3-43DD-48AE-A7E4-D480F2B5CDB1}">
      <dgm:prSet phldrT="[Teksti]" custT="1"/>
      <dgm:spPr>
        <a:noFill/>
      </dgm:spPr>
      <dgm:t>
        <a:bodyPr/>
        <a:lstStyle/>
        <a:p>
          <a:r>
            <a:rPr lang="fi-FI" sz="900" b="1" dirty="0" err="1">
              <a:solidFill>
                <a:schemeClr val="tx1"/>
              </a:solidFill>
            </a:rPr>
            <a:t>Demonstration</a:t>
          </a:r>
          <a:r>
            <a:rPr lang="fi-FI" sz="900" b="1" dirty="0">
              <a:solidFill>
                <a:schemeClr val="tx1"/>
              </a:solidFill>
            </a:rPr>
            <a:t> and </a:t>
          </a:r>
          <a:r>
            <a:rPr lang="fi-FI" sz="900" b="1" dirty="0" err="1">
              <a:solidFill>
                <a:schemeClr val="tx1"/>
              </a:solidFill>
            </a:rPr>
            <a:t>assessment</a:t>
          </a:r>
          <a:r>
            <a:rPr lang="fi-FI" sz="900" b="1" dirty="0">
              <a:solidFill>
                <a:schemeClr val="tx1"/>
              </a:solidFill>
            </a:rPr>
            <a:t> of </a:t>
          </a:r>
          <a:r>
            <a:rPr lang="fi-FI" sz="900" b="1" dirty="0" err="1">
              <a:solidFill>
                <a:schemeClr val="tx1"/>
              </a:solidFill>
            </a:rPr>
            <a:t>competence</a:t>
          </a:r>
          <a:endParaRPr lang="fi-FI" sz="900" b="1" dirty="0">
            <a:solidFill>
              <a:schemeClr val="tx1"/>
            </a:solidFill>
          </a:endParaRPr>
        </a:p>
      </dgm:t>
    </dgm:pt>
    <dgm:pt modelId="{D232528C-5FF0-428B-9E06-399DD766EDCF}" type="parTrans" cxnId="{9F8DFF44-2E5D-4F9E-9E90-D6FCB088B2AF}">
      <dgm:prSet/>
      <dgm:spPr/>
      <dgm:t>
        <a:bodyPr/>
        <a:lstStyle/>
        <a:p>
          <a:endParaRPr lang="fi-FI" b="1"/>
        </a:p>
      </dgm:t>
    </dgm:pt>
    <dgm:pt modelId="{06BC2841-6187-4214-A29C-543312460171}" type="sibTrans" cxnId="{9F8DFF44-2E5D-4F9E-9E90-D6FCB088B2AF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E177D382-B106-46E5-BB21-2AC2B8D613A8}">
      <dgm:prSet phldrT="[Teksti]" custT="1"/>
      <dgm:spPr>
        <a:noFill/>
      </dgm:spPr>
      <dgm:t>
        <a:bodyPr/>
        <a:lstStyle/>
        <a:p>
          <a:r>
            <a:rPr lang="en-US" sz="900" b="1" i="0" dirty="0"/>
            <a:t>Identification and recognition prior competence</a:t>
          </a:r>
          <a:endParaRPr lang="fi-FI" sz="900" b="1" dirty="0">
            <a:solidFill>
              <a:schemeClr val="tx1"/>
            </a:solidFill>
          </a:endParaRPr>
        </a:p>
      </dgm:t>
    </dgm:pt>
    <dgm:pt modelId="{438A44E9-430F-4F1E-A245-F818DF6B2E98}" type="sibTrans" cxnId="{E60D732A-C9E7-4231-B2F7-1495A1F7814A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047DC303-029F-419D-B71E-9B14FE5AC2FB}" type="parTrans" cxnId="{E60D732A-C9E7-4231-B2F7-1495A1F7814A}">
      <dgm:prSet/>
      <dgm:spPr/>
      <dgm:t>
        <a:bodyPr/>
        <a:lstStyle/>
        <a:p>
          <a:endParaRPr lang="fi-FI" b="1"/>
        </a:p>
      </dgm:t>
    </dgm:pt>
    <dgm:pt modelId="{D36C4467-9703-4362-94C9-0D97ED295FA0}">
      <dgm:prSet phldrT="[Teksti]" custT="1"/>
      <dgm:spPr/>
      <dgm:t>
        <a:bodyPr/>
        <a:lstStyle/>
        <a:p>
          <a:r>
            <a:rPr lang="fi-FI" sz="900" b="1" dirty="0" err="1">
              <a:solidFill>
                <a:srgbClr val="C00000"/>
              </a:solidFill>
            </a:rPr>
            <a:t>Student</a:t>
          </a:r>
          <a:r>
            <a:rPr lang="fi-FI" sz="900" b="1" dirty="0">
              <a:solidFill>
                <a:srgbClr val="C00000"/>
              </a:solidFill>
            </a:rPr>
            <a:t> </a:t>
          </a:r>
          <a:r>
            <a:rPr lang="fi-FI" sz="900" b="1" dirty="0" err="1">
              <a:solidFill>
                <a:srgbClr val="C00000"/>
              </a:solidFill>
            </a:rPr>
            <a:t>application</a:t>
          </a:r>
          <a:endParaRPr lang="fi-FI" sz="900" b="1" dirty="0">
            <a:solidFill>
              <a:srgbClr val="C00000"/>
            </a:solidFill>
          </a:endParaRPr>
        </a:p>
      </dgm:t>
    </dgm:pt>
    <dgm:pt modelId="{3ED66587-BD5D-40CE-92F9-4482A1406F79}" type="parTrans" cxnId="{7AE1B8ED-D93C-41D4-9A4B-8C1D68E05585}">
      <dgm:prSet/>
      <dgm:spPr/>
      <dgm:t>
        <a:bodyPr/>
        <a:lstStyle/>
        <a:p>
          <a:endParaRPr lang="fi-FI"/>
        </a:p>
      </dgm:t>
    </dgm:pt>
    <dgm:pt modelId="{CFB3F8E9-6C95-4170-B53C-C55E8C7C15AF}" type="sibTrans" cxnId="{7AE1B8ED-D93C-41D4-9A4B-8C1D68E05585}">
      <dgm:prSet/>
      <dgm:spPr/>
      <dgm:t>
        <a:bodyPr/>
        <a:lstStyle/>
        <a:p>
          <a:endParaRPr lang="fi-FI"/>
        </a:p>
      </dgm:t>
    </dgm:pt>
    <dgm:pt modelId="{D704548B-6B55-46FB-B75D-A74A984A870C}">
      <dgm:prSet phldrT="[Teksti]" custT="1"/>
      <dgm:spPr/>
      <dgm:t>
        <a:bodyPr/>
        <a:lstStyle/>
        <a:p>
          <a:r>
            <a:rPr lang="fi-FI" sz="900" b="1" dirty="0" err="1">
              <a:solidFill>
                <a:srgbClr val="C00000"/>
              </a:solidFill>
            </a:rPr>
            <a:t>Student</a:t>
          </a:r>
          <a:r>
            <a:rPr lang="fi-FI" sz="900" b="1" dirty="0">
              <a:solidFill>
                <a:srgbClr val="C00000"/>
              </a:solidFill>
            </a:rPr>
            <a:t> </a:t>
          </a:r>
          <a:r>
            <a:rPr lang="fi-FI" sz="900" b="1" dirty="0" err="1">
              <a:solidFill>
                <a:srgbClr val="C00000"/>
              </a:solidFill>
            </a:rPr>
            <a:t>selection</a:t>
          </a:r>
          <a:endParaRPr lang="fi-FI" sz="900" b="1" dirty="0">
            <a:solidFill>
              <a:srgbClr val="C00000"/>
            </a:solidFill>
          </a:endParaRPr>
        </a:p>
      </dgm:t>
    </dgm:pt>
    <dgm:pt modelId="{8F5C05C3-BB00-47B5-86D2-6A36BAD968D7}" type="parTrans" cxnId="{E91475AB-6F88-471A-87D1-FDE46D152A33}">
      <dgm:prSet/>
      <dgm:spPr/>
      <dgm:t>
        <a:bodyPr/>
        <a:lstStyle/>
        <a:p>
          <a:endParaRPr lang="fi-FI"/>
        </a:p>
      </dgm:t>
    </dgm:pt>
    <dgm:pt modelId="{62F30CD4-0AB9-4E5C-B26D-3113DDB490A3}" type="sibTrans" cxnId="{E91475AB-6F88-471A-87D1-FDE46D152A33}">
      <dgm:prSet/>
      <dgm:spPr/>
      <dgm:t>
        <a:bodyPr/>
        <a:lstStyle/>
        <a:p>
          <a:endParaRPr lang="fi-FI"/>
        </a:p>
      </dgm:t>
    </dgm:pt>
    <dgm:pt modelId="{63352854-42B3-44D7-BC6C-6C03913C0108}" type="pres">
      <dgm:prSet presAssocID="{F08C06C0-8DB6-4B51-8041-0745BBE11F67}" presName="Name0" presStyleCnt="0">
        <dgm:presLayoutVars>
          <dgm:dir/>
          <dgm:animOne val="branch"/>
          <dgm:animLvl val="lvl"/>
        </dgm:presLayoutVars>
      </dgm:prSet>
      <dgm:spPr/>
    </dgm:pt>
    <dgm:pt modelId="{957A1AC7-D0C9-426B-8518-EB4D23D70539}" type="pres">
      <dgm:prSet presAssocID="{307DA83E-7BED-4FBE-A8F4-06B2693E4311}" presName="chaos" presStyleCnt="0"/>
      <dgm:spPr/>
    </dgm:pt>
    <dgm:pt modelId="{F786EF62-5CB8-4434-B95E-B62B6B0FF661}" type="pres">
      <dgm:prSet presAssocID="{307DA83E-7BED-4FBE-A8F4-06B2693E4311}" presName="parTx1" presStyleLbl="revTx" presStyleIdx="0" presStyleCnt="8" custScaleX="110881" custScaleY="300085" custLinFactNeighborX="11664" custLinFactNeighborY="-5246"/>
      <dgm:spPr/>
    </dgm:pt>
    <dgm:pt modelId="{4E74CBB6-6ADE-4D17-A804-D910AFF71E73}" type="pres">
      <dgm:prSet presAssocID="{307DA83E-7BED-4FBE-A8F4-06B2693E4311}" presName="c1" presStyleLbl="node1" presStyleIdx="0" presStyleCnt="19" custLinFactY="-500000" custLinFactNeighborX="7942" custLinFactNeighborY="-588332"/>
      <dgm:spPr>
        <a:noFill/>
      </dgm:spPr>
    </dgm:pt>
    <dgm:pt modelId="{A4BBF25D-32BB-4B05-92FD-8A4E63FEA342}" type="pres">
      <dgm:prSet presAssocID="{307DA83E-7BED-4FBE-A8F4-06B2693E4311}" presName="c2" presStyleLbl="node1" presStyleIdx="1" presStyleCnt="19" custLinFactY="-313588" custLinFactNeighborX="9016" custLinFactNeighborY="-400000"/>
      <dgm:spPr>
        <a:noFill/>
      </dgm:spPr>
    </dgm:pt>
    <dgm:pt modelId="{57D8611C-A746-4594-84A1-F3139C8773E7}" type="pres">
      <dgm:prSet presAssocID="{307DA83E-7BED-4FBE-A8F4-06B2693E4311}" presName="c3" presStyleLbl="node1" presStyleIdx="2" presStyleCnt="19" custLinFactY="-300000" custLinFactNeighborX="5055" custLinFactNeighborY="-392575"/>
      <dgm:spPr>
        <a:noFill/>
      </dgm:spPr>
    </dgm:pt>
    <dgm:pt modelId="{24F8DE75-636E-4877-89EA-6CD311D88A3A}" type="pres">
      <dgm:prSet presAssocID="{307DA83E-7BED-4FBE-A8F4-06B2693E4311}" presName="c4" presStyleLbl="node1" presStyleIdx="3" presStyleCnt="19" custLinFactY="-313588" custLinFactNeighborX="9016" custLinFactNeighborY="-400000"/>
      <dgm:spPr>
        <a:noFill/>
      </dgm:spPr>
    </dgm:pt>
    <dgm:pt modelId="{106D843B-5D54-4F9D-859A-79B2594146A4}" type="pres">
      <dgm:prSet presAssocID="{307DA83E-7BED-4FBE-A8F4-06B2693E4311}" presName="c5" presStyleLbl="node1" presStyleIdx="4" presStyleCnt="19" custLinFactY="-200000" custLinFactNeighborX="24279" custLinFactNeighborY="-275575"/>
      <dgm:spPr>
        <a:noFill/>
      </dgm:spPr>
    </dgm:pt>
    <dgm:pt modelId="{399B360F-0E5E-4F88-BB7D-8DACF579AE8A}" type="pres">
      <dgm:prSet presAssocID="{307DA83E-7BED-4FBE-A8F4-06B2693E4311}" presName="c6" presStyleLbl="node1" presStyleIdx="5" presStyleCnt="19" custLinFactY="-313588" custLinFactNeighborX="9016" custLinFactNeighborY="-400000"/>
      <dgm:spPr>
        <a:noFill/>
      </dgm:spPr>
    </dgm:pt>
    <dgm:pt modelId="{757480AB-DF0A-4D02-82DD-355FCA93193C}" type="pres">
      <dgm:prSet presAssocID="{307DA83E-7BED-4FBE-A8F4-06B2693E4311}" presName="c7" presStyleLbl="node1" presStyleIdx="6" presStyleCnt="19" custLinFactY="-300000" custLinFactNeighborX="5055" custLinFactNeighborY="-392575"/>
      <dgm:spPr>
        <a:noFill/>
      </dgm:spPr>
    </dgm:pt>
    <dgm:pt modelId="{7D1B0BC7-9CE7-4DAB-BFBB-A75633BEDC46}" type="pres">
      <dgm:prSet presAssocID="{307DA83E-7BED-4FBE-A8F4-06B2693E4311}" presName="c8" presStyleLbl="node1" presStyleIdx="7" presStyleCnt="19" custLinFactY="-500000" custLinFactNeighborX="7942" custLinFactNeighborY="-588332"/>
      <dgm:spPr>
        <a:noFill/>
      </dgm:spPr>
    </dgm:pt>
    <dgm:pt modelId="{EDB4FA68-20EA-459A-9BB2-641CCAE99636}" type="pres">
      <dgm:prSet presAssocID="{307DA83E-7BED-4FBE-A8F4-06B2693E4311}" presName="c9" presStyleLbl="node1" presStyleIdx="8" presStyleCnt="19" custLinFactY="-500000" custLinFactNeighborX="7942" custLinFactNeighborY="-588332"/>
      <dgm:spPr>
        <a:noFill/>
      </dgm:spPr>
    </dgm:pt>
    <dgm:pt modelId="{C5F07E05-A7CC-4D39-9BA9-E2CCB35CA0C1}" type="pres">
      <dgm:prSet presAssocID="{307DA83E-7BED-4FBE-A8F4-06B2693E4311}" presName="c10" presStyleLbl="node1" presStyleIdx="9" presStyleCnt="19" custLinFactY="-200000" custLinFactNeighborX="3089" custLinFactNeighborY="-223240"/>
      <dgm:spPr>
        <a:noFill/>
      </dgm:spPr>
    </dgm:pt>
    <dgm:pt modelId="{2DE4C795-1F75-4655-B92A-E773DF066407}" type="pres">
      <dgm:prSet presAssocID="{307DA83E-7BED-4FBE-A8F4-06B2693E4311}" presName="c11" presStyleLbl="node1" presStyleIdx="10" presStyleCnt="19" custLinFactX="52327" custLinFactY="517066" custLinFactNeighborX="100000" custLinFactNeighborY="600000"/>
      <dgm:spPr>
        <a:noFill/>
      </dgm:spPr>
    </dgm:pt>
    <dgm:pt modelId="{F0D46BD5-2EED-40EC-B958-B711546726EA}" type="pres">
      <dgm:prSet presAssocID="{307DA83E-7BED-4FBE-A8F4-06B2693E4311}" presName="c12" presStyleLbl="node1" presStyleIdx="11" presStyleCnt="19" custLinFactY="310860" custLinFactNeighborX="96936" custLinFactNeighborY="400000"/>
      <dgm:spPr>
        <a:noFill/>
      </dgm:spPr>
    </dgm:pt>
    <dgm:pt modelId="{0FD547BA-7825-4121-981B-8E75D3F8C729}" type="pres">
      <dgm:prSet presAssocID="{307DA83E-7BED-4FBE-A8F4-06B2693E4311}" presName="c13" presStyleLbl="node1" presStyleIdx="12" presStyleCnt="19" custLinFactY="200000" custLinFactNeighborX="66644" custLinFactNeighborY="288716"/>
      <dgm:spPr>
        <a:noFill/>
      </dgm:spPr>
    </dgm:pt>
    <dgm:pt modelId="{01A756F4-60FA-4EC1-825F-A07467AA524D}" type="pres">
      <dgm:prSet presAssocID="{307DA83E-7BED-4FBE-A8F4-06B2693E4311}" presName="c14" presStyleLbl="node1" presStyleIdx="13" presStyleCnt="19" custLinFactY="256656" custLinFactNeighborX="13024" custLinFactNeighborY="300000"/>
      <dgm:spPr>
        <a:noFill/>
      </dgm:spPr>
    </dgm:pt>
    <dgm:pt modelId="{9A551DC5-886E-41C8-BD0D-48848D730745}" type="pres">
      <dgm:prSet presAssocID="{307DA83E-7BED-4FBE-A8F4-06B2693E4311}" presName="c15" presStyleLbl="node1" presStyleIdx="14" presStyleCnt="19" custLinFactY="300868" custLinFactNeighborX="61431" custLinFactNeighborY="400000"/>
      <dgm:spPr>
        <a:noFill/>
      </dgm:spPr>
    </dgm:pt>
    <dgm:pt modelId="{7FCC969C-DAD1-4E77-82A9-13BD2BF50CD5}" type="pres">
      <dgm:prSet presAssocID="{307DA83E-7BED-4FBE-A8F4-06B2693E4311}" presName="c16" presStyleLbl="node1" presStyleIdx="15" presStyleCnt="19" custLinFactY="256656" custLinFactNeighborX="13024" custLinFactNeighborY="300000"/>
      <dgm:spPr>
        <a:noFill/>
      </dgm:spPr>
    </dgm:pt>
    <dgm:pt modelId="{70CD1F34-AE1B-4414-A958-851D6BC701C6}" type="pres">
      <dgm:prSet presAssocID="{307DA83E-7BED-4FBE-A8F4-06B2693E4311}" presName="c17" presStyleLbl="node1" presStyleIdx="16" presStyleCnt="19" custLinFactY="200000" custLinFactNeighborX="41808" custLinFactNeighborY="278697"/>
      <dgm:spPr>
        <a:noFill/>
      </dgm:spPr>
    </dgm:pt>
    <dgm:pt modelId="{9BD3C059-6B45-4259-81FA-011355ABA865}" type="pres">
      <dgm:prSet presAssocID="{307DA83E-7BED-4FBE-A8F4-06B2693E4311}" presName="c18" presStyleLbl="node1" presStyleIdx="17" presStyleCnt="19" custLinFactY="300000" custLinFactNeighborX="33247" custLinFactNeighborY="341019"/>
      <dgm:spPr>
        <a:noFill/>
      </dgm:spPr>
    </dgm:pt>
    <dgm:pt modelId="{BC1C3F94-AFD5-4A00-B619-130FD128C51F}" type="pres">
      <dgm:prSet presAssocID="{0CD5F911-2C16-45F7-81B2-FFE3F8B694D0}" presName="chevronComposite1" presStyleCnt="0"/>
      <dgm:spPr/>
    </dgm:pt>
    <dgm:pt modelId="{E44433A4-49E5-4E82-873B-66690495B1DC}" type="pres">
      <dgm:prSet presAssocID="{0CD5F911-2C16-45F7-81B2-FFE3F8B694D0}" presName="chevron1" presStyleLbl="sibTrans2D1" presStyleIdx="0" presStyleCnt="8"/>
      <dgm:spPr>
        <a:solidFill>
          <a:srgbClr val="00B0F0"/>
        </a:solidFill>
      </dgm:spPr>
    </dgm:pt>
    <dgm:pt modelId="{26BD8526-679D-449C-9544-DEDCFE1871AA}" type="pres">
      <dgm:prSet presAssocID="{0CD5F911-2C16-45F7-81B2-FFE3F8B694D0}" presName="spChevron1" presStyleCnt="0"/>
      <dgm:spPr/>
    </dgm:pt>
    <dgm:pt modelId="{BE291E56-BB14-42E9-A5AE-97A1202A6B8F}" type="pres">
      <dgm:prSet presAssocID="{19AC2B78-C0E1-42DE-BE13-2BEC33A841A2}" presName="middle" presStyleCnt="0"/>
      <dgm:spPr/>
    </dgm:pt>
    <dgm:pt modelId="{D0D7ED8B-E655-4304-9E3F-8192D4C47F33}" type="pres">
      <dgm:prSet presAssocID="{19AC2B78-C0E1-42DE-BE13-2BEC33A841A2}" presName="parTxMid" presStyleLbl="revTx" presStyleIdx="1" presStyleCnt="8" custScaleX="114806" custLinFactNeighborX="2172" custLinFactNeighborY="-6370"/>
      <dgm:spPr/>
    </dgm:pt>
    <dgm:pt modelId="{D523F5EA-5467-423F-ADFF-B8E964337329}" type="pres">
      <dgm:prSet presAssocID="{19AC2B78-C0E1-42DE-BE13-2BEC33A841A2}" presName="spMid" presStyleCnt="0"/>
      <dgm:spPr/>
    </dgm:pt>
    <dgm:pt modelId="{8DCEF1A0-8E6B-4512-9AAF-3F05B759AB71}" type="pres">
      <dgm:prSet presAssocID="{5E9D4A29-8845-4FF1-A64C-0EEEBA1D87E7}" presName="chevronComposite1" presStyleCnt="0"/>
      <dgm:spPr/>
    </dgm:pt>
    <dgm:pt modelId="{FD51F865-F40D-47E1-A24E-9772CBDB616C}" type="pres">
      <dgm:prSet presAssocID="{5E9D4A29-8845-4FF1-A64C-0EEEBA1D87E7}" presName="chevron1" presStyleLbl="sibTrans2D1" presStyleIdx="1" presStyleCnt="8"/>
      <dgm:spPr>
        <a:solidFill>
          <a:srgbClr val="00B0F0"/>
        </a:solidFill>
      </dgm:spPr>
    </dgm:pt>
    <dgm:pt modelId="{564923BE-407D-439B-B52C-D471C7F1B3FB}" type="pres">
      <dgm:prSet presAssocID="{5E9D4A29-8845-4FF1-A64C-0EEEBA1D87E7}" presName="spChevron1" presStyleCnt="0"/>
      <dgm:spPr/>
    </dgm:pt>
    <dgm:pt modelId="{EC640390-B023-446B-8785-4857C771B95D}" type="pres">
      <dgm:prSet presAssocID="{D36C4467-9703-4362-94C9-0D97ED295FA0}" presName="middle" presStyleCnt="0"/>
      <dgm:spPr/>
    </dgm:pt>
    <dgm:pt modelId="{632F1D23-9CB4-495A-B0C1-559CBBD51D59}" type="pres">
      <dgm:prSet presAssocID="{D36C4467-9703-4362-94C9-0D97ED295FA0}" presName="parTxMid" presStyleLbl="revTx" presStyleIdx="2" presStyleCnt="8"/>
      <dgm:spPr/>
    </dgm:pt>
    <dgm:pt modelId="{24510310-FBF0-4EA5-84BE-727246491473}" type="pres">
      <dgm:prSet presAssocID="{D36C4467-9703-4362-94C9-0D97ED295FA0}" presName="spMid" presStyleCnt="0"/>
      <dgm:spPr/>
    </dgm:pt>
    <dgm:pt modelId="{DD11C5A7-5AD0-4A98-849B-D2A070B9324C}" type="pres">
      <dgm:prSet presAssocID="{CFB3F8E9-6C95-4170-B53C-C55E8C7C15AF}" presName="chevronComposite1" presStyleCnt="0"/>
      <dgm:spPr/>
    </dgm:pt>
    <dgm:pt modelId="{03F476CF-F490-45E1-9B53-F4E7551AFA34}" type="pres">
      <dgm:prSet presAssocID="{CFB3F8E9-6C95-4170-B53C-C55E8C7C15AF}" presName="chevron1" presStyleLbl="sibTrans2D1" presStyleIdx="2" presStyleCnt="8"/>
      <dgm:spPr/>
    </dgm:pt>
    <dgm:pt modelId="{DA05BEF0-56A3-45BD-90E7-ECBAE8C734D1}" type="pres">
      <dgm:prSet presAssocID="{CFB3F8E9-6C95-4170-B53C-C55E8C7C15AF}" presName="spChevron1" presStyleCnt="0"/>
      <dgm:spPr/>
    </dgm:pt>
    <dgm:pt modelId="{805B8EE5-3CBC-4A5A-9538-85A068B92DFE}" type="pres">
      <dgm:prSet presAssocID="{D704548B-6B55-46FB-B75D-A74A984A870C}" presName="middle" presStyleCnt="0"/>
      <dgm:spPr/>
    </dgm:pt>
    <dgm:pt modelId="{9984B34D-2438-4428-8CA7-35DF5B3D1DDD}" type="pres">
      <dgm:prSet presAssocID="{D704548B-6B55-46FB-B75D-A74A984A870C}" presName="parTxMid" presStyleLbl="revTx" presStyleIdx="3" presStyleCnt="8"/>
      <dgm:spPr/>
    </dgm:pt>
    <dgm:pt modelId="{8AB6945D-D6F3-41E6-B5F3-D92CC6B732A0}" type="pres">
      <dgm:prSet presAssocID="{D704548B-6B55-46FB-B75D-A74A984A870C}" presName="spMid" presStyleCnt="0"/>
      <dgm:spPr/>
    </dgm:pt>
    <dgm:pt modelId="{D1A5832A-5AC9-4149-B4FB-F056407E4FFA}" type="pres">
      <dgm:prSet presAssocID="{62F30CD4-0AB9-4E5C-B26D-3113DDB490A3}" presName="chevronComposite1" presStyleCnt="0"/>
      <dgm:spPr/>
    </dgm:pt>
    <dgm:pt modelId="{8C8F456B-3C19-4946-ABAC-5270DE85631B}" type="pres">
      <dgm:prSet presAssocID="{62F30CD4-0AB9-4E5C-B26D-3113DDB490A3}" presName="chevron1" presStyleLbl="sibTrans2D1" presStyleIdx="3" presStyleCnt="8"/>
      <dgm:spPr/>
    </dgm:pt>
    <dgm:pt modelId="{DED05796-B1A1-4A1D-8465-22E5A3077965}" type="pres">
      <dgm:prSet presAssocID="{62F30CD4-0AB9-4E5C-B26D-3113DDB490A3}" presName="spChevron1" presStyleCnt="0"/>
      <dgm:spPr/>
    </dgm:pt>
    <dgm:pt modelId="{13301D22-FE2E-4BF3-AB7F-C7071C620C4B}" type="pres">
      <dgm:prSet presAssocID="{E177D382-B106-46E5-BB21-2AC2B8D613A8}" presName="middle" presStyleCnt="0"/>
      <dgm:spPr/>
    </dgm:pt>
    <dgm:pt modelId="{957B63E2-1B4C-4598-A877-B12950E15EE0}" type="pres">
      <dgm:prSet presAssocID="{E177D382-B106-46E5-BB21-2AC2B8D613A8}" presName="parTxMid" presStyleLbl="revTx" presStyleIdx="4" presStyleCnt="8" custScaleX="143647" custScaleY="135916" custLinFactNeighborX="16491" custLinFactNeighborY="629"/>
      <dgm:spPr>
        <a:prstGeom prst="rect">
          <a:avLst/>
        </a:prstGeom>
      </dgm:spPr>
    </dgm:pt>
    <dgm:pt modelId="{198EA01F-E2F5-4275-81A2-4E379360F00F}" type="pres">
      <dgm:prSet presAssocID="{E177D382-B106-46E5-BB21-2AC2B8D613A8}" presName="spMid" presStyleCnt="0"/>
      <dgm:spPr/>
    </dgm:pt>
    <dgm:pt modelId="{B331C4AA-D329-4035-AAEF-B0C070A733E8}" type="pres">
      <dgm:prSet presAssocID="{438A44E9-430F-4F1E-A245-F818DF6B2E98}" presName="chevronComposite1" presStyleCnt="0"/>
      <dgm:spPr/>
    </dgm:pt>
    <dgm:pt modelId="{846E7927-FD3B-43BC-BFD2-BD9BBD796FDF}" type="pres">
      <dgm:prSet presAssocID="{438A44E9-430F-4F1E-A245-F818DF6B2E98}" presName="chevron1" presStyleLbl="sibTrans2D1" presStyleIdx="4" presStyleCnt="8" custLinFactNeighborX="52879" custLinFactNeighborY="-1746"/>
      <dgm:spPr>
        <a:solidFill>
          <a:srgbClr val="00B0F0"/>
        </a:solidFill>
      </dgm:spPr>
    </dgm:pt>
    <dgm:pt modelId="{DB8BD8D9-2DFF-4D12-93A7-B14202D5049A}" type="pres">
      <dgm:prSet presAssocID="{438A44E9-430F-4F1E-A245-F818DF6B2E98}" presName="spChevron1" presStyleCnt="0"/>
      <dgm:spPr/>
    </dgm:pt>
    <dgm:pt modelId="{ADE03BF3-C269-41C9-A52E-921BFDD90FBF}" type="pres">
      <dgm:prSet presAssocID="{96C561C9-DB14-4C89-B5D7-BF27916E7554}" presName="middle" presStyleCnt="0"/>
      <dgm:spPr/>
    </dgm:pt>
    <dgm:pt modelId="{E2D327ED-E5BB-448D-8557-A1E6C81C76D1}" type="pres">
      <dgm:prSet presAssocID="{96C561C9-DB14-4C89-B5D7-BF27916E7554}" presName="parTxMid" presStyleLbl="revTx" presStyleIdx="5" presStyleCnt="8" custScaleX="172633" custScaleY="135916"/>
      <dgm:spPr>
        <a:prstGeom prst="rect">
          <a:avLst/>
        </a:prstGeom>
      </dgm:spPr>
    </dgm:pt>
    <dgm:pt modelId="{B5D63443-C7D3-4860-9019-B18FAB359A1A}" type="pres">
      <dgm:prSet presAssocID="{96C561C9-DB14-4C89-B5D7-BF27916E7554}" presName="spMid" presStyleCnt="0"/>
      <dgm:spPr/>
    </dgm:pt>
    <dgm:pt modelId="{90E5378B-5040-47A1-8982-9C482289FA48}" type="pres">
      <dgm:prSet presAssocID="{8F9B5239-3978-4217-A384-622CEF50E8F6}" presName="chevronComposite1" presStyleCnt="0"/>
      <dgm:spPr/>
    </dgm:pt>
    <dgm:pt modelId="{F6682A80-AC58-477D-AC2B-B42EF563FD06}" type="pres">
      <dgm:prSet presAssocID="{8F9B5239-3978-4217-A384-622CEF50E8F6}" presName="chevron1" presStyleLbl="sibTrans2D1" presStyleIdx="5" presStyleCnt="8"/>
      <dgm:spPr>
        <a:solidFill>
          <a:srgbClr val="00B0F0"/>
        </a:solidFill>
      </dgm:spPr>
    </dgm:pt>
    <dgm:pt modelId="{ABA7C7D1-9691-4F59-AE10-6A2FA47A4B8A}" type="pres">
      <dgm:prSet presAssocID="{8F9B5239-3978-4217-A384-622CEF50E8F6}" presName="spChevron1" presStyleCnt="0"/>
      <dgm:spPr/>
    </dgm:pt>
    <dgm:pt modelId="{03DD0A1C-2314-4208-9E6D-D277AE97D81B}" type="pres">
      <dgm:prSet presAssocID="{A18078BD-794F-49C9-97EF-5A3DA4260E9D}" presName="middle" presStyleCnt="0"/>
      <dgm:spPr/>
    </dgm:pt>
    <dgm:pt modelId="{E1902EC2-8280-404F-91F3-640040C5804C}" type="pres">
      <dgm:prSet presAssocID="{A18078BD-794F-49C9-97EF-5A3DA4260E9D}" presName="parTxMid" presStyleLbl="revTx" presStyleIdx="6" presStyleCnt="8" custScaleX="139138" custScaleY="135916"/>
      <dgm:spPr>
        <a:prstGeom prst="rect">
          <a:avLst/>
        </a:prstGeom>
      </dgm:spPr>
    </dgm:pt>
    <dgm:pt modelId="{7B25CF94-3353-406B-9B6B-AA64BB3903D0}" type="pres">
      <dgm:prSet presAssocID="{A18078BD-794F-49C9-97EF-5A3DA4260E9D}" presName="spMid" presStyleCnt="0"/>
      <dgm:spPr/>
    </dgm:pt>
    <dgm:pt modelId="{AB286106-42BE-4AA8-BF17-FC6EB0786F4E}" type="pres">
      <dgm:prSet presAssocID="{FE42DE00-C43F-4D84-AF57-0F08D06CFB0F}" presName="chevronComposite1" presStyleCnt="0"/>
      <dgm:spPr/>
    </dgm:pt>
    <dgm:pt modelId="{EB93FA9F-2D44-4A86-B69C-91AA3D7789ED}" type="pres">
      <dgm:prSet presAssocID="{FE42DE00-C43F-4D84-AF57-0F08D06CFB0F}" presName="chevron1" presStyleLbl="sibTrans2D1" presStyleIdx="6" presStyleCnt="8"/>
      <dgm:spPr>
        <a:solidFill>
          <a:srgbClr val="00B0F0"/>
        </a:solidFill>
      </dgm:spPr>
    </dgm:pt>
    <dgm:pt modelId="{5C744D6A-DE62-44EC-92A5-F31E9569A515}" type="pres">
      <dgm:prSet presAssocID="{FE42DE00-C43F-4D84-AF57-0F08D06CFB0F}" presName="spChevron1" presStyleCnt="0"/>
      <dgm:spPr/>
    </dgm:pt>
    <dgm:pt modelId="{C6EE9212-16F5-4943-82A0-C31ADEEFDC46}" type="pres">
      <dgm:prSet presAssocID="{DE0E80A3-43DD-48AE-A7E4-D480F2B5CDB1}" presName="middle" presStyleCnt="0"/>
      <dgm:spPr/>
    </dgm:pt>
    <dgm:pt modelId="{21B1F5D3-FFCB-4B2A-A57E-10915E22236F}" type="pres">
      <dgm:prSet presAssocID="{DE0E80A3-43DD-48AE-A7E4-D480F2B5CDB1}" presName="parTxMid" presStyleLbl="revTx" presStyleIdx="7" presStyleCnt="8" custScaleX="142433" custScaleY="135916"/>
      <dgm:spPr>
        <a:prstGeom prst="rect">
          <a:avLst/>
        </a:prstGeom>
      </dgm:spPr>
    </dgm:pt>
    <dgm:pt modelId="{ED8EA023-2ACA-403F-83B0-E645F9518AA4}" type="pres">
      <dgm:prSet presAssocID="{DE0E80A3-43DD-48AE-A7E4-D480F2B5CDB1}" presName="spMid" presStyleCnt="0"/>
      <dgm:spPr/>
    </dgm:pt>
    <dgm:pt modelId="{A6E0AFD9-FF5E-436A-8B3B-7C87313413A3}" type="pres">
      <dgm:prSet presAssocID="{06BC2841-6187-4214-A29C-543312460171}" presName="chevronComposite1" presStyleCnt="0"/>
      <dgm:spPr/>
    </dgm:pt>
    <dgm:pt modelId="{B853C051-45B6-4C3D-9C63-C9890363471A}" type="pres">
      <dgm:prSet presAssocID="{06BC2841-6187-4214-A29C-543312460171}" presName="chevron1" presStyleLbl="sibTrans2D1" presStyleIdx="7" presStyleCnt="8"/>
      <dgm:spPr>
        <a:solidFill>
          <a:srgbClr val="00B0F0"/>
        </a:solidFill>
      </dgm:spPr>
    </dgm:pt>
    <dgm:pt modelId="{127202DC-27FD-4FAC-A375-D286F4BEB7DA}" type="pres">
      <dgm:prSet presAssocID="{06BC2841-6187-4214-A29C-543312460171}" presName="spChevron1" presStyleCnt="0"/>
      <dgm:spPr/>
    </dgm:pt>
    <dgm:pt modelId="{E4353B77-2B74-4D5A-88E4-54E89503040F}" type="pres">
      <dgm:prSet presAssocID="{374BB113-32ED-42BC-8504-AF2BDB935736}" presName="last" presStyleCnt="0"/>
      <dgm:spPr/>
    </dgm:pt>
    <dgm:pt modelId="{FE2C9202-4D0E-402C-854C-6799D8239B93}" type="pres">
      <dgm:prSet presAssocID="{374BB113-32ED-42BC-8504-AF2BDB935736}" presName="circleTx" presStyleLbl="node1" presStyleIdx="18" presStyleCnt="19" custScaleX="169817" custScaleY="172472" custLinFactNeighborX="-895" custLinFactNeighborY="-26952"/>
      <dgm:spPr>
        <a:prstGeom prst="roundRect">
          <a:avLst/>
        </a:prstGeom>
      </dgm:spPr>
    </dgm:pt>
    <dgm:pt modelId="{17F29475-9A5E-4AB2-B247-9D0FED3D2BF8}" type="pres">
      <dgm:prSet presAssocID="{374BB113-32ED-42BC-8504-AF2BDB935736}" presName="spN" presStyleCnt="0"/>
      <dgm:spPr/>
    </dgm:pt>
  </dgm:ptLst>
  <dgm:cxnLst>
    <dgm:cxn modelId="{3C682B0B-8EAB-4B9F-8696-15DECA778BB7}" type="presOf" srcId="{D704548B-6B55-46FB-B75D-A74A984A870C}" destId="{9984B34D-2438-4428-8CA7-35DF5B3D1DDD}" srcOrd="0" destOrd="0" presId="urn:microsoft.com/office/officeart/2009/3/layout/RandomtoResultProcess"/>
    <dgm:cxn modelId="{8080E50B-41A3-458E-8D14-73E67919E436}" type="presOf" srcId="{374BB113-32ED-42BC-8504-AF2BDB935736}" destId="{FE2C9202-4D0E-402C-854C-6799D8239B93}" srcOrd="0" destOrd="0" presId="urn:microsoft.com/office/officeart/2009/3/layout/RandomtoResultProcess"/>
    <dgm:cxn modelId="{80BF761D-925B-440D-A082-BC16BEB28F1C}" type="presOf" srcId="{A18078BD-794F-49C9-97EF-5A3DA4260E9D}" destId="{E1902EC2-8280-404F-91F3-640040C5804C}" srcOrd="0" destOrd="0" presId="urn:microsoft.com/office/officeart/2009/3/layout/RandomtoResultProcess"/>
    <dgm:cxn modelId="{FECD9F1D-D9C1-4283-AE76-4C3B539C7064}" type="presOf" srcId="{E177D382-B106-46E5-BB21-2AC2B8D613A8}" destId="{957B63E2-1B4C-4598-A877-B12950E15EE0}" srcOrd="0" destOrd="0" presId="urn:microsoft.com/office/officeart/2009/3/layout/RandomtoResultProcess"/>
    <dgm:cxn modelId="{19EC6A20-6D12-4D3E-9CF1-35067EE97586}" type="presOf" srcId="{D36C4467-9703-4362-94C9-0D97ED295FA0}" destId="{632F1D23-9CB4-495A-B0C1-559CBBD51D59}" srcOrd="0" destOrd="0" presId="urn:microsoft.com/office/officeart/2009/3/layout/RandomtoResultProcess"/>
    <dgm:cxn modelId="{7C441622-E7FC-4524-BC83-D00056BC7A19}" srcId="{F08C06C0-8DB6-4B51-8041-0745BBE11F67}" destId="{96C561C9-DB14-4C89-B5D7-BF27916E7554}" srcOrd="5" destOrd="0" parTransId="{733998F1-7FF8-4913-A4C6-F52E677A2A60}" sibTransId="{8F9B5239-3978-4217-A384-622CEF50E8F6}"/>
    <dgm:cxn modelId="{E60D732A-C9E7-4231-B2F7-1495A1F7814A}" srcId="{F08C06C0-8DB6-4B51-8041-0745BBE11F67}" destId="{E177D382-B106-46E5-BB21-2AC2B8D613A8}" srcOrd="4" destOrd="0" parTransId="{047DC303-029F-419D-B71E-9B14FE5AC2FB}" sibTransId="{438A44E9-430F-4F1E-A245-F818DF6B2E98}"/>
    <dgm:cxn modelId="{889A3E39-4D1C-40BF-8A10-BBC083E79F3B}" type="presOf" srcId="{96C561C9-DB14-4C89-B5D7-BF27916E7554}" destId="{E2D327ED-E5BB-448D-8557-A1E6C81C76D1}" srcOrd="0" destOrd="0" presId="urn:microsoft.com/office/officeart/2009/3/layout/RandomtoResultProcess"/>
    <dgm:cxn modelId="{5E1FC33F-E28B-4503-AAFD-949ED588C424}" type="presOf" srcId="{F08C06C0-8DB6-4B51-8041-0745BBE11F67}" destId="{63352854-42B3-44D7-BC6C-6C03913C0108}" srcOrd="0" destOrd="0" presId="urn:microsoft.com/office/officeart/2009/3/layout/RandomtoResultProcess"/>
    <dgm:cxn modelId="{E3FB185F-03BD-46BC-A0C8-2D976CCA9EB2}" type="presOf" srcId="{DE0E80A3-43DD-48AE-A7E4-D480F2B5CDB1}" destId="{21B1F5D3-FFCB-4B2A-A57E-10915E22236F}" srcOrd="0" destOrd="0" presId="urn:microsoft.com/office/officeart/2009/3/layout/RandomtoResultProcess"/>
    <dgm:cxn modelId="{A5C20E60-6AF8-4BA5-8B06-CDA6C468BCAC}" srcId="{F08C06C0-8DB6-4B51-8041-0745BBE11F67}" destId="{307DA83E-7BED-4FBE-A8F4-06B2693E4311}" srcOrd="0" destOrd="0" parTransId="{0A4A5208-D995-419C-8ADC-730282457BB8}" sibTransId="{0CD5F911-2C16-45F7-81B2-FFE3F8B694D0}"/>
    <dgm:cxn modelId="{9F8DFF44-2E5D-4F9E-9E90-D6FCB088B2AF}" srcId="{F08C06C0-8DB6-4B51-8041-0745BBE11F67}" destId="{DE0E80A3-43DD-48AE-A7E4-D480F2B5CDB1}" srcOrd="7" destOrd="0" parTransId="{D232528C-5FF0-428B-9E06-399DD766EDCF}" sibTransId="{06BC2841-6187-4214-A29C-543312460171}"/>
    <dgm:cxn modelId="{9FC36E59-682D-45AA-BAB9-621C5D28A093}" srcId="{F08C06C0-8DB6-4B51-8041-0745BBE11F67}" destId="{A18078BD-794F-49C9-97EF-5A3DA4260E9D}" srcOrd="6" destOrd="0" parTransId="{7C010287-3AD7-435D-9AEB-C3152C14D36A}" sibTransId="{FE42DE00-C43F-4D84-AF57-0F08D06CFB0F}"/>
    <dgm:cxn modelId="{245D6E9A-63AF-4702-B36D-7D8F6E829EF3}" type="presOf" srcId="{19AC2B78-C0E1-42DE-BE13-2BEC33A841A2}" destId="{D0D7ED8B-E655-4304-9E3F-8192D4C47F33}" srcOrd="0" destOrd="0" presId="urn:microsoft.com/office/officeart/2009/3/layout/RandomtoResultProcess"/>
    <dgm:cxn modelId="{9E2F129B-FE8E-4DF0-8824-C0B490777FD3}" srcId="{F08C06C0-8DB6-4B51-8041-0745BBE11F67}" destId="{19AC2B78-C0E1-42DE-BE13-2BEC33A841A2}" srcOrd="1" destOrd="0" parTransId="{9E2429B2-1522-4701-97D1-37CBE6CF8CE9}" sibTransId="{5E9D4A29-8845-4FF1-A64C-0EEEBA1D87E7}"/>
    <dgm:cxn modelId="{E91475AB-6F88-471A-87D1-FDE46D152A33}" srcId="{F08C06C0-8DB6-4B51-8041-0745BBE11F67}" destId="{D704548B-6B55-46FB-B75D-A74A984A870C}" srcOrd="3" destOrd="0" parTransId="{8F5C05C3-BB00-47B5-86D2-6A36BAD968D7}" sibTransId="{62F30CD4-0AB9-4E5C-B26D-3113DDB490A3}"/>
    <dgm:cxn modelId="{58D973D1-FBE4-47C2-AD62-904D35BD51FF}" srcId="{F08C06C0-8DB6-4B51-8041-0745BBE11F67}" destId="{374BB113-32ED-42BC-8504-AF2BDB935736}" srcOrd="8" destOrd="0" parTransId="{695F465C-B923-4D6D-9396-729E1389E421}" sibTransId="{6E554DF7-D2D2-48CA-8C50-735214787DFB}"/>
    <dgm:cxn modelId="{7AE1B8ED-D93C-41D4-9A4B-8C1D68E05585}" srcId="{F08C06C0-8DB6-4B51-8041-0745BBE11F67}" destId="{D36C4467-9703-4362-94C9-0D97ED295FA0}" srcOrd="2" destOrd="0" parTransId="{3ED66587-BD5D-40CE-92F9-4482A1406F79}" sibTransId="{CFB3F8E9-6C95-4170-B53C-C55E8C7C15AF}"/>
    <dgm:cxn modelId="{3F8DFAF0-C257-4D80-A20C-5B178AF55F47}" type="presOf" srcId="{307DA83E-7BED-4FBE-A8F4-06B2693E4311}" destId="{F786EF62-5CB8-4434-B95E-B62B6B0FF661}" srcOrd="0" destOrd="0" presId="urn:microsoft.com/office/officeart/2009/3/layout/RandomtoResultProcess"/>
    <dgm:cxn modelId="{64AD58E7-C834-4F9E-AD88-82BBB41B21CD}" type="presParOf" srcId="{63352854-42B3-44D7-BC6C-6C03913C0108}" destId="{957A1AC7-D0C9-426B-8518-EB4D23D70539}" srcOrd="0" destOrd="0" presId="urn:microsoft.com/office/officeart/2009/3/layout/RandomtoResultProcess"/>
    <dgm:cxn modelId="{6E4D24D9-D646-4051-B845-78E5D628AF4D}" type="presParOf" srcId="{957A1AC7-D0C9-426B-8518-EB4D23D70539}" destId="{F786EF62-5CB8-4434-B95E-B62B6B0FF661}" srcOrd="0" destOrd="0" presId="urn:microsoft.com/office/officeart/2009/3/layout/RandomtoResultProcess"/>
    <dgm:cxn modelId="{D2BC1C99-6281-4368-A030-A8328FBD9FF0}" type="presParOf" srcId="{957A1AC7-D0C9-426B-8518-EB4D23D70539}" destId="{4E74CBB6-6ADE-4D17-A804-D910AFF71E73}" srcOrd="1" destOrd="0" presId="urn:microsoft.com/office/officeart/2009/3/layout/RandomtoResultProcess"/>
    <dgm:cxn modelId="{88AEF3D8-A0CE-4BEB-84F8-0A7AAC5C8C86}" type="presParOf" srcId="{957A1AC7-D0C9-426B-8518-EB4D23D70539}" destId="{A4BBF25D-32BB-4B05-92FD-8A4E63FEA342}" srcOrd="2" destOrd="0" presId="urn:microsoft.com/office/officeart/2009/3/layout/RandomtoResultProcess"/>
    <dgm:cxn modelId="{F577920D-4015-4ADF-A4A1-6F793BFF37EF}" type="presParOf" srcId="{957A1AC7-D0C9-426B-8518-EB4D23D70539}" destId="{57D8611C-A746-4594-84A1-F3139C8773E7}" srcOrd="3" destOrd="0" presId="urn:microsoft.com/office/officeart/2009/3/layout/RandomtoResultProcess"/>
    <dgm:cxn modelId="{BE3FDC82-8904-4542-B569-2A38F7656E12}" type="presParOf" srcId="{957A1AC7-D0C9-426B-8518-EB4D23D70539}" destId="{24F8DE75-636E-4877-89EA-6CD311D88A3A}" srcOrd="4" destOrd="0" presId="urn:microsoft.com/office/officeart/2009/3/layout/RandomtoResultProcess"/>
    <dgm:cxn modelId="{75D3979A-A73C-400C-8281-2FB4FC5D1281}" type="presParOf" srcId="{957A1AC7-D0C9-426B-8518-EB4D23D70539}" destId="{106D843B-5D54-4F9D-859A-79B2594146A4}" srcOrd="5" destOrd="0" presId="urn:microsoft.com/office/officeart/2009/3/layout/RandomtoResultProcess"/>
    <dgm:cxn modelId="{EFD86211-787E-49E8-BE83-A73F859C6FB8}" type="presParOf" srcId="{957A1AC7-D0C9-426B-8518-EB4D23D70539}" destId="{399B360F-0E5E-4F88-BB7D-8DACF579AE8A}" srcOrd="6" destOrd="0" presId="urn:microsoft.com/office/officeart/2009/3/layout/RandomtoResultProcess"/>
    <dgm:cxn modelId="{CB2C5921-499F-4E74-8052-6598B1D17A86}" type="presParOf" srcId="{957A1AC7-D0C9-426B-8518-EB4D23D70539}" destId="{757480AB-DF0A-4D02-82DD-355FCA93193C}" srcOrd="7" destOrd="0" presId="urn:microsoft.com/office/officeart/2009/3/layout/RandomtoResultProcess"/>
    <dgm:cxn modelId="{787BEC17-BFD2-4DD1-9185-985EF3292AA0}" type="presParOf" srcId="{957A1AC7-D0C9-426B-8518-EB4D23D70539}" destId="{7D1B0BC7-9CE7-4DAB-BFBB-A75633BEDC46}" srcOrd="8" destOrd="0" presId="urn:microsoft.com/office/officeart/2009/3/layout/RandomtoResultProcess"/>
    <dgm:cxn modelId="{354E0D13-B5A3-4F60-A68C-9C9F921FD714}" type="presParOf" srcId="{957A1AC7-D0C9-426B-8518-EB4D23D70539}" destId="{EDB4FA68-20EA-459A-9BB2-641CCAE99636}" srcOrd="9" destOrd="0" presId="urn:microsoft.com/office/officeart/2009/3/layout/RandomtoResultProcess"/>
    <dgm:cxn modelId="{549408B7-CF80-4B3E-A3EC-863EAB634806}" type="presParOf" srcId="{957A1AC7-D0C9-426B-8518-EB4D23D70539}" destId="{C5F07E05-A7CC-4D39-9BA9-E2CCB35CA0C1}" srcOrd="10" destOrd="0" presId="urn:microsoft.com/office/officeart/2009/3/layout/RandomtoResultProcess"/>
    <dgm:cxn modelId="{D1E4F4CA-5A2F-4F6D-AA46-0FA289EC3E9A}" type="presParOf" srcId="{957A1AC7-D0C9-426B-8518-EB4D23D70539}" destId="{2DE4C795-1F75-4655-B92A-E773DF066407}" srcOrd="11" destOrd="0" presId="urn:microsoft.com/office/officeart/2009/3/layout/RandomtoResultProcess"/>
    <dgm:cxn modelId="{98F7F642-9A7D-4D87-9F55-E6F72FB4EF34}" type="presParOf" srcId="{957A1AC7-D0C9-426B-8518-EB4D23D70539}" destId="{F0D46BD5-2EED-40EC-B958-B711546726EA}" srcOrd="12" destOrd="0" presId="urn:microsoft.com/office/officeart/2009/3/layout/RandomtoResultProcess"/>
    <dgm:cxn modelId="{309D555B-747A-43D5-8777-F74AB4512CBF}" type="presParOf" srcId="{957A1AC7-D0C9-426B-8518-EB4D23D70539}" destId="{0FD547BA-7825-4121-981B-8E75D3F8C729}" srcOrd="13" destOrd="0" presId="urn:microsoft.com/office/officeart/2009/3/layout/RandomtoResultProcess"/>
    <dgm:cxn modelId="{41F76F61-FC42-4E01-9C27-BE28DD18C8AA}" type="presParOf" srcId="{957A1AC7-D0C9-426B-8518-EB4D23D70539}" destId="{01A756F4-60FA-4EC1-825F-A07467AA524D}" srcOrd="14" destOrd="0" presId="urn:microsoft.com/office/officeart/2009/3/layout/RandomtoResultProcess"/>
    <dgm:cxn modelId="{417FD9D5-D596-4670-996C-9266D91483FA}" type="presParOf" srcId="{957A1AC7-D0C9-426B-8518-EB4D23D70539}" destId="{9A551DC5-886E-41C8-BD0D-48848D730745}" srcOrd="15" destOrd="0" presId="urn:microsoft.com/office/officeart/2009/3/layout/RandomtoResultProcess"/>
    <dgm:cxn modelId="{B451A9E8-F637-486B-A03E-C000122E6ACD}" type="presParOf" srcId="{957A1AC7-D0C9-426B-8518-EB4D23D70539}" destId="{7FCC969C-DAD1-4E77-82A9-13BD2BF50CD5}" srcOrd="16" destOrd="0" presId="urn:microsoft.com/office/officeart/2009/3/layout/RandomtoResultProcess"/>
    <dgm:cxn modelId="{CF3163B3-2CC9-4E90-A7F6-594DE0C8DAB1}" type="presParOf" srcId="{957A1AC7-D0C9-426B-8518-EB4D23D70539}" destId="{70CD1F34-AE1B-4414-A958-851D6BC701C6}" srcOrd="17" destOrd="0" presId="urn:microsoft.com/office/officeart/2009/3/layout/RandomtoResultProcess"/>
    <dgm:cxn modelId="{19DB3D55-E359-433B-A01A-6EBADF7C8A85}" type="presParOf" srcId="{957A1AC7-D0C9-426B-8518-EB4D23D70539}" destId="{9BD3C059-6B45-4259-81FA-011355ABA865}" srcOrd="18" destOrd="0" presId="urn:microsoft.com/office/officeart/2009/3/layout/RandomtoResultProcess"/>
    <dgm:cxn modelId="{34402BE9-1109-4CCE-8FFE-8B4E721AF4F3}" type="presParOf" srcId="{63352854-42B3-44D7-BC6C-6C03913C0108}" destId="{BC1C3F94-AFD5-4A00-B619-130FD128C51F}" srcOrd="1" destOrd="0" presId="urn:microsoft.com/office/officeart/2009/3/layout/RandomtoResultProcess"/>
    <dgm:cxn modelId="{CB938DE3-19A8-454D-8513-AFC68AB395F0}" type="presParOf" srcId="{BC1C3F94-AFD5-4A00-B619-130FD128C51F}" destId="{E44433A4-49E5-4E82-873B-66690495B1DC}" srcOrd="0" destOrd="0" presId="urn:microsoft.com/office/officeart/2009/3/layout/RandomtoResultProcess"/>
    <dgm:cxn modelId="{A089434F-6C28-4CE4-AB05-C25D172AF38F}" type="presParOf" srcId="{BC1C3F94-AFD5-4A00-B619-130FD128C51F}" destId="{26BD8526-679D-449C-9544-DEDCFE1871AA}" srcOrd="1" destOrd="0" presId="urn:microsoft.com/office/officeart/2009/3/layout/RandomtoResultProcess"/>
    <dgm:cxn modelId="{84C9AE4B-5092-41EE-954F-FE74D06BA7D5}" type="presParOf" srcId="{63352854-42B3-44D7-BC6C-6C03913C0108}" destId="{BE291E56-BB14-42E9-A5AE-97A1202A6B8F}" srcOrd="2" destOrd="0" presId="urn:microsoft.com/office/officeart/2009/3/layout/RandomtoResultProcess"/>
    <dgm:cxn modelId="{FF716589-A6A7-4E43-89CF-68802298FAFD}" type="presParOf" srcId="{BE291E56-BB14-42E9-A5AE-97A1202A6B8F}" destId="{D0D7ED8B-E655-4304-9E3F-8192D4C47F33}" srcOrd="0" destOrd="0" presId="urn:microsoft.com/office/officeart/2009/3/layout/RandomtoResultProcess"/>
    <dgm:cxn modelId="{67974C96-D1C3-41E5-8EC0-916045F1C27F}" type="presParOf" srcId="{BE291E56-BB14-42E9-A5AE-97A1202A6B8F}" destId="{D523F5EA-5467-423F-ADFF-B8E964337329}" srcOrd="1" destOrd="0" presId="urn:microsoft.com/office/officeart/2009/3/layout/RandomtoResultProcess"/>
    <dgm:cxn modelId="{1A366CBE-27AD-4317-A34D-F6AF5D601444}" type="presParOf" srcId="{63352854-42B3-44D7-BC6C-6C03913C0108}" destId="{8DCEF1A0-8E6B-4512-9AAF-3F05B759AB71}" srcOrd="3" destOrd="0" presId="urn:microsoft.com/office/officeart/2009/3/layout/RandomtoResultProcess"/>
    <dgm:cxn modelId="{90173FFE-1B17-4E84-8DB7-2AF553A29E56}" type="presParOf" srcId="{8DCEF1A0-8E6B-4512-9AAF-3F05B759AB71}" destId="{FD51F865-F40D-47E1-A24E-9772CBDB616C}" srcOrd="0" destOrd="0" presId="urn:microsoft.com/office/officeart/2009/3/layout/RandomtoResultProcess"/>
    <dgm:cxn modelId="{575E59F2-1D49-48C6-88DB-EE212874D181}" type="presParOf" srcId="{8DCEF1A0-8E6B-4512-9AAF-3F05B759AB71}" destId="{564923BE-407D-439B-B52C-D471C7F1B3FB}" srcOrd="1" destOrd="0" presId="urn:microsoft.com/office/officeart/2009/3/layout/RandomtoResultProcess"/>
    <dgm:cxn modelId="{1202E4E0-95A7-45BB-AB8D-717E59A9F58F}" type="presParOf" srcId="{63352854-42B3-44D7-BC6C-6C03913C0108}" destId="{EC640390-B023-446B-8785-4857C771B95D}" srcOrd="4" destOrd="0" presId="urn:microsoft.com/office/officeart/2009/3/layout/RandomtoResultProcess"/>
    <dgm:cxn modelId="{DBE94DDF-3784-4FFE-A112-89029ABAD588}" type="presParOf" srcId="{EC640390-B023-446B-8785-4857C771B95D}" destId="{632F1D23-9CB4-495A-B0C1-559CBBD51D59}" srcOrd="0" destOrd="0" presId="urn:microsoft.com/office/officeart/2009/3/layout/RandomtoResultProcess"/>
    <dgm:cxn modelId="{9E4C55FD-F510-4F72-A870-43B406A25F5A}" type="presParOf" srcId="{EC640390-B023-446B-8785-4857C771B95D}" destId="{24510310-FBF0-4EA5-84BE-727246491473}" srcOrd="1" destOrd="0" presId="urn:microsoft.com/office/officeart/2009/3/layout/RandomtoResultProcess"/>
    <dgm:cxn modelId="{3A1FCA8E-FEAC-4D07-B04E-06AB44D52C4E}" type="presParOf" srcId="{63352854-42B3-44D7-BC6C-6C03913C0108}" destId="{DD11C5A7-5AD0-4A98-849B-D2A070B9324C}" srcOrd="5" destOrd="0" presId="urn:microsoft.com/office/officeart/2009/3/layout/RandomtoResultProcess"/>
    <dgm:cxn modelId="{BCD1B041-C5BF-4B90-BC33-54CAA438EF3D}" type="presParOf" srcId="{DD11C5A7-5AD0-4A98-849B-D2A070B9324C}" destId="{03F476CF-F490-45E1-9B53-F4E7551AFA34}" srcOrd="0" destOrd="0" presId="urn:microsoft.com/office/officeart/2009/3/layout/RandomtoResultProcess"/>
    <dgm:cxn modelId="{3E0A6751-0D16-4EA5-9FE8-4EA2C7CD1843}" type="presParOf" srcId="{DD11C5A7-5AD0-4A98-849B-D2A070B9324C}" destId="{DA05BEF0-56A3-45BD-90E7-ECBAE8C734D1}" srcOrd="1" destOrd="0" presId="urn:microsoft.com/office/officeart/2009/3/layout/RandomtoResultProcess"/>
    <dgm:cxn modelId="{DCFA56B0-A06B-4FD8-9C2F-3C7E9333AF56}" type="presParOf" srcId="{63352854-42B3-44D7-BC6C-6C03913C0108}" destId="{805B8EE5-3CBC-4A5A-9538-85A068B92DFE}" srcOrd="6" destOrd="0" presId="urn:microsoft.com/office/officeart/2009/3/layout/RandomtoResultProcess"/>
    <dgm:cxn modelId="{3993846D-3EAF-4DB6-8B9C-AFFDDFFCB71F}" type="presParOf" srcId="{805B8EE5-3CBC-4A5A-9538-85A068B92DFE}" destId="{9984B34D-2438-4428-8CA7-35DF5B3D1DDD}" srcOrd="0" destOrd="0" presId="urn:microsoft.com/office/officeart/2009/3/layout/RandomtoResultProcess"/>
    <dgm:cxn modelId="{F123CDCD-1D07-4E70-8EAE-23A44A02154C}" type="presParOf" srcId="{805B8EE5-3CBC-4A5A-9538-85A068B92DFE}" destId="{8AB6945D-D6F3-41E6-B5F3-D92CC6B732A0}" srcOrd="1" destOrd="0" presId="urn:microsoft.com/office/officeart/2009/3/layout/RandomtoResultProcess"/>
    <dgm:cxn modelId="{B2D4F98E-C230-49EE-BE56-C6E4EAF40C32}" type="presParOf" srcId="{63352854-42B3-44D7-BC6C-6C03913C0108}" destId="{D1A5832A-5AC9-4149-B4FB-F056407E4FFA}" srcOrd="7" destOrd="0" presId="urn:microsoft.com/office/officeart/2009/3/layout/RandomtoResultProcess"/>
    <dgm:cxn modelId="{E1AF4717-DC28-4ECA-A763-7723708C0044}" type="presParOf" srcId="{D1A5832A-5AC9-4149-B4FB-F056407E4FFA}" destId="{8C8F456B-3C19-4946-ABAC-5270DE85631B}" srcOrd="0" destOrd="0" presId="urn:microsoft.com/office/officeart/2009/3/layout/RandomtoResultProcess"/>
    <dgm:cxn modelId="{C65B68B3-1F80-49F0-9C84-C41622FF9C40}" type="presParOf" srcId="{D1A5832A-5AC9-4149-B4FB-F056407E4FFA}" destId="{DED05796-B1A1-4A1D-8465-22E5A3077965}" srcOrd="1" destOrd="0" presId="urn:microsoft.com/office/officeart/2009/3/layout/RandomtoResultProcess"/>
    <dgm:cxn modelId="{CB1DD8E1-AF20-42F4-A5C0-D1F57748F374}" type="presParOf" srcId="{63352854-42B3-44D7-BC6C-6C03913C0108}" destId="{13301D22-FE2E-4BF3-AB7F-C7071C620C4B}" srcOrd="8" destOrd="0" presId="urn:microsoft.com/office/officeart/2009/3/layout/RandomtoResultProcess"/>
    <dgm:cxn modelId="{9A004359-2B99-4962-A119-FF8CB3B6B317}" type="presParOf" srcId="{13301D22-FE2E-4BF3-AB7F-C7071C620C4B}" destId="{957B63E2-1B4C-4598-A877-B12950E15EE0}" srcOrd="0" destOrd="0" presId="urn:microsoft.com/office/officeart/2009/3/layout/RandomtoResultProcess"/>
    <dgm:cxn modelId="{71B815DA-97C2-40CB-923F-F74F3712AAFC}" type="presParOf" srcId="{13301D22-FE2E-4BF3-AB7F-C7071C620C4B}" destId="{198EA01F-E2F5-4275-81A2-4E379360F00F}" srcOrd="1" destOrd="0" presId="urn:microsoft.com/office/officeart/2009/3/layout/RandomtoResultProcess"/>
    <dgm:cxn modelId="{24CDE6F1-CD96-470D-97CA-F4BB342D3082}" type="presParOf" srcId="{63352854-42B3-44D7-BC6C-6C03913C0108}" destId="{B331C4AA-D329-4035-AAEF-B0C070A733E8}" srcOrd="9" destOrd="0" presId="urn:microsoft.com/office/officeart/2009/3/layout/RandomtoResultProcess"/>
    <dgm:cxn modelId="{FF7DD581-71D9-4132-8586-36926CBD7670}" type="presParOf" srcId="{B331C4AA-D329-4035-AAEF-B0C070A733E8}" destId="{846E7927-FD3B-43BC-BFD2-BD9BBD796FDF}" srcOrd="0" destOrd="0" presId="urn:microsoft.com/office/officeart/2009/3/layout/RandomtoResultProcess"/>
    <dgm:cxn modelId="{6D53285F-9255-439B-8B17-358E19E59774}" type="presParOf" srcId="{B331C4AA-D329-4035-AAEF-B0C070A733E8}" destId="{DB8BD8D9-2DFF-4D12-93A7-B14202D5049A}" srcOrd="1" destOrd="0" presId="urn:microsoft.com/office/officeart/2009/3/layout/RandomtoResultProcess"/>
    <dgm:cxn modelId="{1424863E-40D6-4689-93A1-575A2086B8C9}" type="presParOf" srcId="{63352854-42B3-44D7-BC6C-6C03913C0108}" destId="{ADE03BF3-C269-41C9-A52E-921BFDD90FBF}" srcOrd="10" destOrd="0" presId="urn:microsoft.com/office/officeart/2009/3/layout/RandomtoResultProcess"/>
    <dgm:cxn modelId="{EE318255-DB6C-4BFD-8B21-2626255367EB}" type="presParOf" srcId="{ADE03BF3-C269-41C9-A52E-921BFDD90FBF}" destId="{E2D327ED-E5BB-448D-8557-A1E6C81C76D1}" srcOrd="0" destOrd="0" presId="urn:microsoft.com/office/officeart/2009/3/layout/RandomtoResultProcess"/>
    <dgm:cxn modelId="{4AA0A854-42FD-413B-A220-33BB122F1F93}" type="presParOf" srcId="{ADE03BF3-C269-41C9-A52E-921BFDD90FBF}" destId="{B5D63443-C7D3-4860-9019-B18FAB359A1A}" srcOrd="1" destOrd="0" presId="urn:microsoft.com/office/officeart/2009/3/layout/RandomtoResultProcess"/>
    <dgm:cxn modelId="{96841E83-5AD7-45C5-ADA8-A1C7423667D5}" type="presParOf" srcId="{63352854-42B3-44D7-BC6C-6C03913C0108}" destId="{90E5378B-5040-47A1-8982-9C482289FA48}" srcOrd="11" destOrd="0" presId="urn:microsoft.com/office/officeart/2009/3/layout/RandomtoResultProcess"/>
    <dgm:cxn modelId="{CFFD3D52-E3FB-4B3D-9210-51E6CCDADF42}" type="presParOf" srcId="{90E5378B-5040-47A1-8982-9C482289FA48}" destId="{F6682A80-AC58-477D-AC2B-B42EF563FD06}" srcOrd="0" destOrd="0" presId="urn:microsoft.com/office/officeart/2009/3/layout/RandomtoResultProcess"/>
    <dgm:cxn modelId="{105FFFE4-5BB5-40FE-BFAF-84FFE5E5E501}" type="presParOf" srcId="{90E5378B-5040-47A1-8982-9C482289FA48}" destId="{ABA7C7D1-9691-4F59-AE10-6A2FA47A4B8A}" srcOrd="1" destOrd="0" presId="urn:microsoft.com/office/officeart/2009/3/layout/RandomtoResultProcess"/>
    <dgm:cxn modelId="{9FCDC597-697A-4518-8187-01DEBD5706B0}" type="presParOf" srcId="{63352854-42B3-44D7-BC6C-6C03913C0108}" destId="{03DD0A1C-2314-4208-9E6D-D277AE97D81B}" srcOrd="12" destOrd="0" presId="urn:microsoft.com/office/officeart/2009/3/layout/RandomtoResultProcess"/>
    <dgm:cxn modelId="{0D0BDDB4-9D97-4EB5-82CC-168F31FE0AE5}" type="presParOf" srcId="{03DD0A1C-2314-4208-9E6D-D277AE97D81B}" destId="{E1902EC2-8280-404F-91F3-640040C5804C}" srcOrd="0" destOrd="0" presId="urn:microsoft.com/office/officeart/2009/3/layout/RandomtoResultProcess"/>
    <dgm:cxn modelId="{6B92D9CD-EBD1-48B7-9873-A245BB3E7F52}" type="presParOf" srcId="{03DD0A1C-2314-4208-9E6D-D277AE97D81B}" destId="{7B25CF94-3353-406B-9B6B-AA64BB3903D0}" srcOrd="1" destOrd="0" presId="urn:microsoft.com/office/officeart/2009/3/layout/RandomtoResultProcess"/>
    <dgm:cxn modelId="{76E57225-1BBD-48DE-ADC9-08C84D1D7CFC}" type="presParOf" srcId="{63352854-42B3-44D7-BC6C-6C03913C0108}" destId="{AB286106-42BE-4AA8-BF17-FC6EB0786F4E}" srcOrd="13" destOrd="0" presId="urn:microsoft.com/office/officeart/2009/3/layout/RandomtoResultProcess"/>
    <dgm:cxn modelId="{46F1F91F-DCF3-4B03-BF9C-C64B8B4B09CB}" type="presParOf" srcId="{AB286106-42BE-4AA8-BF17-FC6EB0786F4E}" destId="{EB93FA9F-2D44-4A86-B69C-91AA3D7789ED}" srcOrd="0" destOrd="0" presId="urn:microsoft.com/office/officeart/2009/3/layout/RandomtoResultProcess"/>
    <dgm:cxn modelId="{5AC567C8-A57D-4FD8-BD69-692A75E4A86C}" type="presParOf" srcId="{AB286106-42BE-4AA8-BF17-FC6EB0786F4E}" destId="{5C744D6A-DE62-44EC-92A5-F31E9569A515}" srcOrd="1" destOrd="0" presId="urn:microsoft.com/office/officeart/2009/3/layout/RandomtoResultProcess"/>
    <dgm:cxn modelId="{AE2CFF86-14ED-446C-B666-E54E985B263C}" type="presParOf" srcId="{63352854-42B3-44D7-BC6C-6C03913C0108}" destId="{C6EE9212-16F5-4943-82A0-C31ADEEFDC46}" srcOrd="14" destOrd="0" presId="urn:microsoft.com/office/officeart/2009/3/layout/RandomtoResultProcess"/>
    <dgm:cxn modelId="{1C4D6F03-058E-42D3-AE1F-A7026C6FC493}" type="presParOf" srcId="{C6EE9212-16F5-4943-82A0-C31ADEEFDC46}" destId="{21B1F5D3-FFCB-4B2A-A57E-10915E22236F}" srcOrd="0" destOrd="0" presId="urn:microsoft.com/office/officeart/2009/3/layout/RandomtoResultProcess"/>
    <dgm:cxn modelId="{9E7EBB98-9F05-4308-A64E-9B58A97B984A}" type="presParOf" srcId="{C6EE9212-16F5-4943-82A0-C31ADEEFDC46}" destId="{ED8EA023-2ACA-403F-83B0-E645F9518AA4}" srcOrd="1" destOrd="0" presId="urn:microsoft.com/office/officeart/2009/3/layout/RandomtoResultProcess"/>
    <dgm:cxn modelId="{52128759-7DB9-4EB0-AB47-11C8F6B65400}" type="presParOf" srcId="{63352854-42B3-44D7-BC6C-6C03913C0108}" destId="{A6E0AFD9-FF5E-436A-8B3B-7C87313413A3}" srcOrd="15" destOrd="0" presId="urn:microsoft.com/office/officeart/2009/3/layout/RandomtoResultProcess"/>
    <dgm:cxn modelId="{3242BF1D-71CE-4018-9314-DE343B30F974}" type="presParOf" srcId="{A6E0AFD9-FF5E-436A-8B3B-7C87313413A3}" destId="{B853C051-45B6-4C3D-9C63-C9890363471A}" srcOrd="0" destOrd="0" presId="urn:microsoft.com/office/officeart/2009/3/layout/RandomtoResultProcess"/>
    <dgm:cxn modelId="{BC1333F5-07A0-47BC-BE4F-67546DE89415}" type="presParOf" srcId="{A6E0AFD9-FF5E-436A-8B3B-7C87313413A3}" destId="{127202DC-27FD-4FAC-A375-D286F4BEB7DA}" srcOrd="1" destOrd="0" presId="urn:microsoft.com/office/officeart/2009/3/layout/RandomtoResultProcess"/>
    <dgm:cxn modelId="{BDB231C8-3C9B-444F-9603-F0CF44B3BA46}" type="presParOf" srcId="{63352854-42B3-44D7-BC6C-6C03913C0108}" destId="{E4353B77-2B74-4D5A-88E4-54E89503040F}" srcOrd="16" destOrd="0" presId="urn:microsoft.com/office/officeart/2009/3/layout/RandomtoResultProcess"/>
    <dgm:cxn modelId="{272AB0AD-3BCC-4EB4-A561-C39E0A24C139}" type="presParOf" srcId="{E4353B77-2B74-4D5A-88E4-54E89503040F}" destId="{FE2C9202-4D0E-402C-854C-6799D8239B93}" srcOrd="0" destOrd="0" presId="urn:microsoft.com/office/officeart/2009/3/layout/RandomtoResultProcess"/>
    <dgm:cxn modelId="{6C4BC804-AC5B-459C-A9D1-A451E3764821}" type="presParOf" srcId="{E4353B77-2B74-4D5A-88E4-54E89503040F}" destId="{17F29475-9A5E-4AB2-B247-9D0FED3D2BF8}" srcOrd="1" destOrd="0" presId="urn:microsoft.com/office/officeart/2009/3/layout/RandomtoResult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6EF62-5CB8-4434-B95E-B62B6B0FF661}">
      <dsp:nvSpPr>
        <dsp:cNvPr id="0" name=""/>
        <dsp:cNvSpPr/>
      </dsp:nvSpPr>
      <dsp:spPr>
        <a:xfrm>
          <a:off x="86444" y="1596665"/>
          <a:ext cx="697992" cy="62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kern="1200" dirty="0" err="1">
              <a:solidFill>
                <a:srgbClr val="C00000"/>
              </a:solidFill>
            </a:rPr>
            <a:t>Educational</a:t>
          </a:r>
          <a:r>
            <a:rPr lang="fi-FI" sz="900" b="1" kern="1200" dirty="0">
              <a:solidFill>
                <a:srgbClr val="C00000"/>
              </a:solidFill>
            </a:rPr>
            <a:t> provision </a:t>
          </a:r>
          <a:r>
            <a:rPr lang="fi-FI" sz="900" b="1" kern="1200" dirty="0" err="1">
              <a:solidFill>
                <a:srgbClr val="C00000"/>
              </a:solidFill>
            </a:rPr>
            <a:t>planning</a:t>
          </a:r>
          <a:endParaRPr lang="fi-FI" sz="900" b="1" kern="1200" dirty="0">
            <a:solidFill>
              <a:srgbClr val="C00000"/>
            </a:solidFill>
          </a:endParaRPr>
        </a:p>
      </dsp:txBody>
      <dsp:txXfrm>
        <a:off x="86444" y="1596665"/>
        <a:ext cx="697992" cy="622520"/>
      </dsp:txXfrm>
    </dsp:sp>
    <dsp:sp modelId="{4E74CBB6-6ADE-4D17-A804-D910AFF71E73}">
      <dsp:nvSpPr>
        <dsp:cNvPr id="0" name=""/>
        <dsp:cNvSpPr/>
      </dsp:nvSpPr>
      <dsp:spPr>
        <a:xfrm>
          <a:off x="50528" y="1207024"/>
          <a:ext cx="50073" cy="5007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BF25D-32BB-4B05-92FD-8A4E63FEA342}">
      <dsp:nvSpPr>
        <dsp:cNvPr id="0" name=""/>
        <dsp:cNvSpPr/>
      </dsp:nvSpPr>
      <dsp:spPr>
        <a:xfrm>
          <a:off x="86118" y="1324568"/>
          <a:ext cx="50073" cy="5007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8611C-A746-4594-84A1-F3139C8773E7}">
      <dsp:nvSpPr>
        <dsp:cNvPr id="0" name=""/>
        <dsp:cNvSpPr/>
      </dsp:nvSpPr>
      <dsp:spPr>
        <a:xfrm>
          <a:off x="169704" y="1150941"/>
          <a:ext cx="78687" cy="78687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8DE75-636E-4877-89EA-6CD311D88A3A}">
      <dsp:nvSpPr>
        <dsp:cNvPr id="0" name=""/>
        <dsp:cNvSpPr/>
      </dsp:nvSpPr>
      <dsp:spPr>
        <a:xfrm>
          <a:off x="240345" y="1261476"/>
          <a:ext cx="50073" cy="5007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D843B-5D54-4F9D-859A-79B2594146A4}">
      <dsp:nvSpPr>
        <dsp:cNvPr id="0" name=""/>
        <dsp:cNvSpPr/>
      </dsp:nvSpPr>
      <dsp:spPr>
        <a:xfrm>
          <a:off x="339121" y="1352616"/>
          <a:ext cx="50073" cy="5007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B360F-0E5E-4F88-BB7D-8DACF579AE8A}">
      <dsp:nvSpPr>
        <dsp:cNvPr id="0" name=""/>
        <dsp:cNvSpPr/>
      </dsp:nvSpPr>
      <dsp:spPr>
        <a:xfrm>
          <a:off x="443644" y="1282507"/>
          <a:ext cx="50073" cy="5007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480AB-DF0A-4D02-82DD-355FCA93193C}">
      <dsp:nvSpPr>
        <dsp:cNvPr id="0" name=""/>
        <dsp:cNvSpPr/>
      </dsp:nvSpPr>
      <dsp:spPr>
        <a:xfrm>
          <a:off x="513210" y="1129910"/>
          <a:ext cx="78687" cy="78687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B0BC7-9CE7-4DAB-BFBB-A75633BEDC46}">
      <dsp:nvSpPr>
        <dsp:cNvPr id="0" name=""/>
        <dsp:cNvSpPr/>
      </dsp:nvSpPr>
      <dsp:spPr>
        <a:xfrm>
          <a:off x="611353" y="1207024"/>
          <a:ext cx="50073" cy="5007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4FA68-20EA-459A-9BB2-641CCAE99636}">
      <dsp:nvSpPr>
        <dsp:cNvPr id="0" name=""/>
        <dsp:cNvSpPr/>
      </dsp:nvSpPr>
      <dsp:spPr>
        <a:xfrm>
          <a:off x="653415" y="1284137"/>
          <a:ext cx="50073" cy="5007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07E05-A7CC-4D39-9BA9-E2CCB35CA0C1}">
      <dsp:nvSpPr>
        <dsp:cNvPr id="0" name=""/>
        <dsp:cNvSpPr/>
      </dsp:nvSpPr>
      <dsp:spPr>
        <a:xfrm>
          <a:off x="288880" y="1136921"/>
          <a:ext cx="128760" cy="128760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4C795-1F75-4655-B92A-E773DF066407}">
      <dsp:nvSpPr>
        <dsp:cNvPr id="0" name=""/>
        <dsp:cNvSpPr/>
      </dsp:nvSpPr>
      <dsp:spPr>
        <a:xfrm>
          <a:off x="87776" y="2507635"/>
          <a:ext cx="50073" cy="5007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46BD5-2EED-40EC-B958-B711546726EA}">
      <dsp:nvSpPr>
        <dsp:cNvPr id="0" name=""/>
        <dsp:cNvSpPr/>
      </dsp:nvSpPr>
      <dsp:spPr>
        <a:xfrm>
          <a:off x="129838" y="2570728"/>
          <a:ext cx="78687" cy="78687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547BA-7825-4121-981B-8E75D3F8C729}">
      <dsp:nvSpPr>
        <dsp:cNvPr id="0" name=""/>
        <dsp:cNvSpPr/>
      </dsp:nvSpPr>
      <dsp:spPr>
        <a:xfrm>
          <a:off x="234993" y="2626810"/>
          <a:ext cx="114454" cy="114454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756F4-60FA-4EC1-825F-A07467AA524D}">
      <dsp:nvSpPr>
        <dsp:cNvPr id="0" name=""/>
        <dsp:cNvSpPr/>
      </dsp:nvSpPr>
      <dsp:spPr>
        <a:xfrm>
          <a:off x="312455" y="2437327"/>
          <a:ext cx="50073" cy="5007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51DC5-886E-41C8-BD0D-48848D730745}">
      <dsp:nvSpPr>
        <dsp:cNvPr id="0" name=""/>
        <dsp:cNvSpPr/>
      </dsp:nvSpPr>
      <dsp:spPr>
        <a:xfrm>
          <a:off x="382313" y="2618948"/>
          <a:ext cx="78687" cy="78687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C969C-DAD1-4E77-82A9-13BD2BF50CD5}">
      <dsp:nvSpPr>
        <dsp:cNvPr id="0" name=""/>
        <dsp:cNvSpPr/>
      </dsp:nvSpPr>
      <dsp:spPr>
        <a:xfrm>
          <a:off x="410599" y="2444337"/>
          <a:ext cx="50073" cy="5007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D1F34-AE1B-4414-A958-851D6BC701C6}">
      <dsp:nvSpPr>
        <dsp:cNvPr id="0" name=""/>
        <dsp:cNvSpPr/>
      </dsp:nvSpPr>
      <dsp:spPr>
        <a:xfrm>
          <a:off x="515021" y="2601322"/>
          <a:ext cx="114454" cy="114454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3C059-6B45-4259-81FA-011355ABA865}">
      <dsp:nvSpPr>
        <dsp:cNvPr id="0" name=""/>
        <dsp:cNvSpPr/>
      </dsp:nvSpPr>
      <dsp:spPr>
        <a:xfrm>
          <a:off x="647558" y="2529793"/>
          <a:ext cx="78687" cy="78687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433A4-49E5-4E82-873B-66690495B1DC}">
      <dsp:nvSpPr>
        <dsp:cNvPr id="0" name=""/>
        <dsp:cNvSpPr/>
      </dsp:nvSpPr>
      <dsp:spPr>
        <a:xfrm>
          <a:off x="711012" y="1695792"/>
          <a:ext cx="231092" cy="441181"/>
        </a:xfrm>
        <a:prstGeom prst="chevron">
          <a:avLst>
            <a:gd name="adj" fmla="val 6231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7ED8B-E655-4304-9E3F-8192D4C47F33}">
      <dsp:nvSpPr>
        <dsp:cNvPr id="0" name=""/>
        <dsp:cNvSpPr/>
      </dsp:nvSpPr>
      <dsp:spPr>
        <a:xfrm>
          <a:off x="955794" y="1667903"/>
          <a:ext cx="723568" cy="441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kern="1200" dirty="0" err="1">
              <a:solidFill>
                <a:srgbClr val="C00000"/>
              </a:solidFill>
            </a:rPr>
            <a:t>Recruiting</a:t>
          </a:r>
          <a:r>
            <a:rPr lang="fi-FI" sz="900" b="1" kern="1200" dirty="0">
              <a:solidFill>
                <a:srgbClr val="C00000"/>
              </a:solidFill>
            </a:rPr>
            <a:t> </a:t>
          </a:r>
          <a:r>
            <a:rPr lang="fi-FI" sz="900" b="1" kern="1200" dirty="0" err="1">
              <a:solidFill>
                <a:srgbClr val="C00000"/>
              </a:solidFill>
            </a:rPr>
            <a:t>students</a:t>
          </a:r>
          <a:endParaRPr lang="fi-FI" sz="900" b="1" kern="1200" dirty="0">
            <a:solidFill>
              <a:srgbClr val="C00000"/>
            </a:solidFill>
          </a:endParaRPr>
        </a:p>
      </dsp:txBody>
      <dsp:txXfrm>
        <a:off x="955794" y="1667903"/>
        <a:ext cx="723568" cy="441177"/>
      </dsp:txXfrm>
    </dsp:sp>
    <dsp:sp modelId="{FD51F865-F40D-47E1-A24E-9772CBDB616C}">
      <dsp:nvSpPr>
        <dsp:cNvPr id="0" name=""/>
        <dsp:cNvSpPr/>
      </dsp:nvSpPr>
      <dsp:spPr>
        <a:xfrm>
          <a:off x="1665674" y="1695792"/>
          <a:ext cx="231092" cy="441181"/>
        </a:xfrm>
        <a:prstGeom prst="chevron">
          <a:avLst>
            <a:gd name="adj" fmla="val 6231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F1D23-9CB4-495A-B0C1-559CBBD51D59}">
      <dsp:nvSpPr>
        <dsp:cNvPr id="0" name=""/>
        <dsp:cNvSpPr/>
      </dsp:nvSpPr>
      <dsp:spPr>
        <a:xfrm>
          <a:off x="1896767" y="1696006"/>
          <a:ext cx="630253" cy="441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kern="1200" dirty="0" err="1">
              <a:solidFill>
                <a:srgbClr val="C00000"/>
              </a:solidFill>
            </a:rPr>
            <a:t>Student</a:t>
          </a:r>
          <a:r>
            <a:rPr lang="fi-FI" sz="900" b="1" kern="1200" dirty="0">
              <a:solidFill>
                <a:srgbClr val="C00000"/>
              </a:solidFill>
            </a:rPr>
            <a:t> </a:t>
          </a:r>
          <a:r>
            <a:rPr lang="fi-FI" sz="900" b="1" kern="1200" dirty="0" err="1">
              <a:solidFill>
                <a:srgbClr val="C00000"/>
              </a:solidFill>
            </a:rPr>
            <a:t>application</a:t>
          </a:r>
          <a:endParaRPr lang="fi-FI" sz="900" b="1" kern="1200" dirty="0">
            <a:solidFill>
              <a:srgbClr val="C00000"/>
            </a:solidFill>
          </a:endParaRPr>
        </a:p>
      </dsp:txBody>
      <dsp:txXfrm>
        <a:off x="1896767" y="1696006"/>
        <a:ext cx="630253" cy="441177"/>
      </dsp:txXfrm>
    </dsp:sp>
    <dsp:sp modelId="{03F476CF-F490-45E1-9B53-F4E7551AFA34}">
      <dsp:nvSpPr>
        <dsp:cNvPr id="0" name=""/>
        <dsp:cNvSpPr/>
      </dsp:nvSpPr>
      <dsp:spPr>
        <a:xfrm>
          <a:off x="2527020" y="1695792"/>
          <a:ext cx="231092" cy="441181"/>
        </a:xfrm>
        <a:prstGeom prst="chevron">
          <a:avLst>
            <a:gd name="adj" fmla="val 62310"/>
          </a:avLst>
        </a:prstGeom>
        <a:solidFill>
          <a:schemeClr val="accent2">
            <a:shade val="90000"/>
            <a:hueOff val="38828"/>
            <a:satOff val="-81"/>
            <a:lumOff val="67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4B34D-2438-4428-8CA7-35DF5B3D1DDD}">
      <dsp:nvSpPr>
        <dsp:cNvPr id="0" name=""/>
        <dsp:cNvSpPr/>
      </dsp:nvSpPr>
      <dsp:spPr>
        <a:xfrm>
          <a:off x="2758113" y="1696006"/>
          <a:ext cx="630253" cy="441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kern="1200" dirty="0" err="1">
              <a:solidFill>
                <a:srgbClr val="C00000"/>
              </a:solidFill>
            </a:rPr>
            <a:t>Student</a:t>
          </a:r>
          <a:r>
            <a:rPr lang="fi-FI" sz="900" b="1" kern="1200" dirty="0">
              <a:solidFill>
                <a:srgbClr val="C00000"/>
              </a:solidFill>
            </a:rPr>
            <a:t> </a:t>
          </a:r>
          <a:r>
            <a:rPr lang="fi-FI" sz="900" b="1" kern="1200" dirty="0" err="1">
              <a:solidFill>
                <a:srgbClr val="C00000"/>
              </a:solidFill>
            </a:rPr>
            <a:t>selection</a:t>
          </a:r>
          <a:endParaRPr lang="fi-FI" sz="900" b="1" kern="1200" dirty="0">
            <a:solidFill>
              <a:srgbClr val="C00000"/>
            </a:solidFill>
          </a:endParaRPr>
        </a:p>
      </dsp:txBody>
      <dsp:txXfrm>
        <a:off x="2758113" y="1696006"/>
        <a:ext cx="630253" cy="441177"/>
      </dsp:txXfrm>
    </dsp:sp>
    <dsp:sp modelId="{8C8F456B-3C19-4946-ABAC-5270DE85631B}">
      <dsp:nvSpPr>
        <dsp:cNvPr id="0" name=""/>
        <dsp:cNvSpPr/>
      </dsp:nvSpPr>
      <dsp:spPr>
        <a:xfrm>
          <a:off x="3388367" y="1695792"/>
          <a:ext cx="231092" cy="441181"/>
        </a:xfrm>
        <a:prstGeom prst="chevron">
          <a:avLst>
            <a:gd name="adj" fmla="val 62310"/>
          </a:avLst>
        </a:prstGeom>
        <a:solidFill>
          <a:schemeClr val="accent2">
            <a:shade val="90000"/>
            <a:hueOff val="58242"/>
            <a:satOff val="-121"/>
            <a:lumOff val="100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B63E2-1B4C-4598-A877-B12950E15EE0}">
      <dsp:nvSpPr>
        <dsp:cNvPr id="0" name=""/>
        <dsp:cNvSpPr/>
      </dsp:nvSpPr>
      <dsp:spPr>
        <a:xfrm>
          <a:off x="3723395" y="1619555"/>
          <a:ext cx="905340" cy="599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dirty="0"/>
            <a:t>Identification and recognition prior competence</a:t>
          </a:r>
          <a:endParaRPr lang="fi-FI" sz="900" b="1" kern="1200" dirty="0">
            <a:solidFill>
              <a:schemeClr val="tx1"/>
            </a:solidFill>
          </a:endParaRPr>
        </a:p>
      </dsp:txBody>
      <dsp:txXfrm>
        <a:off x="3723395" y="1619555"/>
        <a:ext cx="905340" cy="599630"/>
      </dsp:txXfrm>
    </dsp:sp>
    <dsp:sp modelId="{846E7927-FD3B-43BC-BFD2-BD9BBD796FDF}">
      <dsp:nvSpPr>
        <dsp:cNvPr id="0" name=""/>
        <dsp:cNvSpPr/>
      </dsp:nvSpPr>
      <dsp:spPr>
        <a:xfrm>
          <a:off x="4646999" y="1688089"/>
          <a:ext cx="231092" cy="441181"/>
        </a:xfrm>
        <a:prstGeom prst="chevron">
          <a:avLst>
            <a:gd name="adj" fmla="val 6231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327ED-E5BB-448D-8557-A1E6C81C76D1}">
      <dsp:nvSpPr>
        <dsp:cNvPr id="0" name=""/>
        <dsp:cNvSpPr/>
      </dsp:nvSpPr>
      <dsp:spPr>
        <a:xfrm>
          <a:off x="4755893" y="1616780"/>
          <a:ext cx="1088025" cy="599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dirty="0"/>
            <a:t>Planning missing competence acquisition and demonstration</a:t>
          </a:r>
          <a:endParaRPr lang="fi-FI" sz="900" b="1" i="0" kern="1200" dirty="0"/>
        </a:p>
      </dsp:txBody>
      <dsp:txXfrm>
        <a:off x="4755893" y="1616780"/>
        <a:ext cx="1088025" cy="599630"/>
      </dsp:txXfrm>
    </dsp:sp>
    <dsp:sp modelId="{F6682A80-AC58-477D-AC2B-B42EF563FD06}">
      <dsp:nvSpPr>
        <dsp:cNvPr id="0" name=""/>
        <dsp:cNvSpPr/>
      </dsp:nvSpPr>
      <dsp:spPr>
        <a:xfrm>
          <a:off x="5843918" y="1695792"/>
          <a:ext cx="231092" cy="441181"/>
        </a:xfrm>
        <a:prstGeom prst="chevron">
          <a:avLst>
            <a:gd name="adj" fmla="val 6231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02EC2-8280-404F-91F3-640040C5804C}">
      <dsp:nvSpPr>
        <dsp:cNvPr id="0" name=""/>
        <dsp:cNvSpPr/>
      </dsp:nvSpPr>
      <dsp:spPr>
        <a:xfrm>
          <a:off x="6075011" y="1616780"/>
          <a:ext cx="876922" cy="599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kern="1200" dirty="0" err="1">
              <a:solidFill>
                <a:schemeClr val="tx1"/>
              </a:solidFill>
            </a:rPr>
            <a:t>Acquiring</a:t>
          </a:r>
          <a:r>
            <a:rPr lang="fi-FI" sz="900" b="1" kern="1200" dirty="0">
              <a:solidFill>
                <a:schemeClr val="tx1"/>
              </a:solidFill>
            </a:rPr>
            <a:t> </a:t>
          </a:r>
          <a:r>
            <a:rPr lang="fi-FI" sz="900" b="1" kern="1200" dirty="0" err="1">
              <a:solidFill>
                <a:schemeClr val="tx1"/>
              </a:solidFill>
            </a:rPr>
            <a:t>competence</a:t>
          </a:r>
          <a:endParaRPr lang="fi-FI" sz="900" b="1" kern="1200" dirty="0">
            <a:solidFill>
              <a:schemeClr val="tx1"/>
            </a:solidFill>
          </a:endParaRPr>
        </a:p>
      </dsp:txBody>
      <dsp:txXfrm>
        <a:off x="6075011" y="1616780"/>
        <a:ext cx="876922" cy="599630"/>
      </dsp:txXfrm>
    </dsp:sp>
    <dsp:sp modelId="{EB93FA9F-2D44-4A86-B69C-91AA3D7789ED}">
      <dsp:nvSpPr>
        <dsp:cNvPr id="0" name=""/>
        <dsp:cNvSpPr/>
      </dsp:nvSpPr>
      <dsp:spPr>
        <a:xfrm>
          <a:off x="6951933" y="1695792"/>
          <a:ext cx="231092" cy="441181"/>
        </a:xfrm>
        <a:prstGeom prst="chevron">
          <a:avLst>
            <a:gd name="adj" fmla="val 6231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1F5D3-FFCB-4B2A-A57E-10915E22236F}">
      <dsp:nvSpPr>
        <dsp:cNvPr id="0" name=""/>
        <dsp:cNvSpPr/>
      </dsp:nvSpPr>
      <dsp:spPr>
        <a:xfrm>
          <a:off x="7183026" y="1616780"/>
          <a:ext cx="897688" cy="599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kern="1200" dirty="0" err="1">
              <a:solidFill>
                <a:schemeClr val="tx1"/>
              </a:solidFill>
            </a:rPr>
            <a:t>Demonstration</a:t>
          </a:r>
          <a:r>
            <a:rPr lang="fi-FI" sz="900" b="1" kern="1200" dirty="0">
              <a:solidFill>
                <a:schemeClr val="tx1"/>
              </a:solidFill>
            </a:rPr>
            <a:t> and </a:t>
          </a:r>
          <a:r>
            <a:rPr lang="fi-FI" sz="900" b="1" kern="1200" dirty="0" err="1">
              <a:solidFill>
                <a:schemeClr val="tx1"/>
              </a:solidFill>
            </a:rPr>
            <a:t>assessment</a:t>
          </a:r>
          <a:r>
            <a:rPr lang="fi-FI" sz="900" b="1" kern="1200" dirty="0">
              <a:solidFill>
                <a:schemeClr val="tx1"/>
              </a:solidFill>
            </a:rPr>
            <a:t> of </a:t>
          </a:r>
          <a:r>
            <a:rPr lang="fi-FI" sz="900" b="1" kern="1200" dirty="0" err="1">
              <a:solidFill>
                <a:schemeClr val="tx1"/>
              </a:solidFill>
            </a:rPr>
            <a:t>competence</a:t>
          </a:r>
          <a:endParaRPr lang="fi-FI" sz="900" b="1" kern="1200" dirty="0">
            <a:solidFill>
              <a:schemeClr val="tx1"/>
            </a:solidFill>
          </a:endParaRPr>
        </a:p>
      </dsp:txBody>
      <dsp:txXfrm>
        <a:off x="7183026" y="1616780"/>
        <a:ext cx="897688" cy="599630"/>
      </dsp:txXfrm>
    </dsp:sp>
    <dsp:sp modelId="{B853C051-45B6-4C3D-9C63-C9890363471A}">
      <dsp:nvSpPr>
        <dsp:cNvPr id="0" name=""/>
        <dsp:cNvSpPr/>
      </dsp:nvSpPr>
      <dsp:spPr>
        <a:xfrm>
          <a:off x="8080715" y="1695792"/>
          <a:ext cx="231092" cy="441181"/>
        </a:xfrm>
        <a:prstGeom prst="chevron">
          <a:avLst>
            <a:gd name="adj" fmla="val 6231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C9202-4D0E-402C-854C-6799D8239B93}">
      <dsp:nvSpPr>
        <dsp:cNvPr id="0" name=""/>
        <dsp:cNvSpPr/>
      </dsp:nvSpPr>
      <dsp:spPr>
        <a:xfrm>
          <a:off x="8307013" y="1446368"/>
          <a:ext cx="909735" cy="92395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Degree certificate (or part)</a:t>
          </a:r>
          <a:endParaRPr lang="fi-FI" sz="800" b="1" kern="1200" dirty="0">
            <a:solidFill>
              <a:srgbClr val="C00000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b="1" kern="1200" dirty="0">
            <a:solidFill>
              <a:srgbClr val="C00000"/>
            </a:solidFill>
          </a:endParaRPr>
        </a:p>
      </dsp:txBody>
      <dsp:txXfrm>
        <a:off x="8351423" y="1490778"/>
        <a:ext cx="820915" cy="835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F991F-5277-45EA-9323-68638D6F31AE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03696-8295-479C-A0A9-65DB8AF2C5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111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km.fi/documents/1410845/15514014/Education+system+in+Finland/7c5a920b-47a5-c3ce-cbca-818ff3a5f848/Education+system+in+Finland.pdf?t=1663149888663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>
                <a:hlinkClick r:id="rId3"/>
              </a:rPr>
              <a:t>Education</a:t>
            </a:r>
            <a:r>
              <a:rPr lang="fi-FI" dirty="0">
                <a:hlinkClick r:id="rId3"/>
              </a:rPr>
              <a:t> </a:t>
            </a:r>
            <a:r>
              <a:rPr lang="fi-FI" dirty="0" err="1">
                <a:hlinkClick r:id="rId3"/>
              </a:rPr>
              <a:t>system</a:t>
            </a:r>
            <a:r>
              <a:rPr lang="fi-FI" dirty="0">
                <a:hlinkClick r:id="rId3"/>
              </a:rPr>
              <a:t> in Finland (okm.fi)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3696-8295-479C-A0A9-65DB8AF2C59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728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clipart-kuva, käyntikortti, näyttökuva&#10;&#10;Kuvaus luotu automaattisesti">
            <a:extLst>
              <a:ext uri="{FF2B5EF4-FFF2-40B4-BE49-F238E27FC236}">
                <a16:creationId xmlns:a16="http://schemas.microsoft.com/office/drawing/2014/main" id="{F1B13D60-B6EA-4592-9A97-4B203C63A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6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525" y="873164"/>
            <a:ext cx="9152022" cy="115805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43FB-F511-4709-B28E-9D7C259E6993}" type="datetime1">
              <a:rPr lang="fi-FI" smtClean="0"/>
              <a:t>15.11.2023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6E5-8D26-4E72-AA70-3DBFF7C6B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952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in otsikko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 userDrawn="1"/>
        </p:nvSpPr>
        <p:spPr>
          <a:xfrm>
            <a:off x="4103571" y="5507396"/>
            <a:ext cx="398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>
                <a:solidFill>
                  <a:schemeClr val="bg1"/>
                </a:solidFill>
                <a:latin typeface="Franklin Gothic Heavy" panose="020B0903020102020204" pitchFamily="34" charset="0"/>
              </a:rPr>
              <a:t>RIVERIA.FI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69108FD-A7CA-43C2-B382-36960DC4AB24}"/>
              </a:ext>
            </a:extLst>
          </p:cNvPr>
          <p:cNvSpPr txBox="1"/>
          <p:nvPr userDrawn="1"/>
        </p:nvSpPr>
        <p:spPr>
          <a:xfrm>
            <a:off x="0" y="2297665"/>
            <a:ext cx="11903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i="1">
                <a:solidFill>
                  <a:schemeClr val="bg1"/>
                </a:solidFill>
                <a:latin typeface="Franklin Gothic Heavy" panose="020B0903020102020204" pitchFamily="34" charset="0"/>
              </a:rPr>
              <a:t>Kiitos!</a:t>
            </a:r>
          </a:p>
        </p:txBody>
      </p: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A38B532-4F83-4F2E-8FB8-14DF950884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0" y="1974543"/>
            <a:ext cx="12192000" cy="1158059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3666599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KKY 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815413" y="2420888"/>
            <a:ext cx="11041227" cy="3456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A6556F5-55DD-4C3A-A8C8-ABB1BEA9C635}" type="datetime1">
              <a:rPr lang="fi-FI"/>
              <a:pPr>
                <a:defRPr/>
              </a:pPr>
              <a:t>15.11.2023</a:t>
            </a:fld>
            <a:endParaRPr lang="fi-FI" dirty="0"/>
          </a:p>
        </p:txBody>
      </p:sp>
      <p:sp>
        <p:nvSpPr>
          <p:cNvPr id="5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9F7C0B0-7C81-4D92-AC7D-DB8010FDE1B8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7736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KKY 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815415" y="2420888"/>
            <a:ext cx="10995587" cy="34563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ctr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2528FD1-7197-444F-97A6-F90952CE571F}" type="datetime1">
              <a:rPr lang="fi-FI"/>
              <a:pPr>
                <a:defRPr/>
              </a:pPr>
              <a:t>15.11.2023</a:t>
            </a:fld>
            <a:endParaRPr lang="fi-FI" dirty="0"/>
          </a:p>
        </p:txBody>
      </p:sp>
      <p:sp>
        <p:nvSpPr>
          <p:cNvPr id="5" name="Dian numeron paikkamerkki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DB58B80-21B6-467E-A7A5-174552FECF2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7102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41D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562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B78A0AB7-BC27-4510-9325-B69530972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3469"/>
            <a:ext cx="9144000" cy="185415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08D32CD3-B8E9-450F-9EB5-725D4C889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67627"/>
            <a:ext cx="9144000" cy="128582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4285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730" y="1739835"/>
            <a:ext cx="10260109" cy="4298417"/>
          </a:xfrm>
        </p:spPr>
        <p:txBody>
          <a:bodyPr/>
          <a:lstStyle>
            <a:lvl2pPr marL="685800" indent="-228600">
              <a:defRPr lang="fi-FI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53CB-0F4C-49BE-98FD-E6937FF807BE}" type="datetime1">
              <a:rPr lang="fi-FI" smtClean="0"/>
              <a:t>15.11.2023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6E5-8D26-4E72-AA70-3DBFF7C6B39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7B1EDD7-FEB7-469F-A330-7AA42032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133" y="514441"/>
            <a:ext cx="8999706" cy="115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1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0730" y="1739835"/>
            <a:ext cx="4979069" cy="4351338"/>
          </a:xfrm>
        </p:spPr>
        <p:txBody>
          <a:bodyPr/>
          <a:lstStyle>
            <a:lvl2pPr marL="685800" indent="-228600">
              <a:defRPr lang="fi-FI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39835"/>
            <a:ext cx="5128639" cy="4351338"/>
          </a:xfrm>
        </p:spPr>
        <p:txBody>
          <a:bodyPr/>
          <a:lstStyle>
            <a:lvl2pPr marL="685800" indent="-228600">
              <a:defRPr lang="fi-FI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6F68-E84E-4887-A250-7020F1498FF8}" type="datetime1">
              <a:rPr lang="fi-FI" smtClean="0"/>
              <a:t>15.11.2023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6E5-8D26-4E72-AA70-3DBFF7C6B39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9AE4174-4AAA-4080-B4A4-61629C716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133" y="514441"/>
            <a:ext cx="8999706" cy="115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1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708" y="1769828"/>
            <a:ext cx="4904867" cy="6671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708" y="2505075"/>
            <a:ext cx="4904867" cy="3684588"/>
          </a:xfrm>
        </p:spPr>
        <p:txBody>
          <a:bodyPr/>
          <a:lstStyle>
            <a:lvl2pPr marL="685800" indent="-228600">
              <a:buClr>
                <a:srgbClr val="E30613"/>
              </a:buClr>
              <a:buFont typeface="Franklin Gothic Book" panose="020B0503020102020204" pitchFamily="34" charset="0"/>
              <a:buChar char="&gt;"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480" y="1769827"/>
            <a:ext cx="5031359" cy="6671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480" y="2505075"/>
            <a:ext cx="5031359" cy="3684588"/>
          </a:xfrm>
        </p:spPr>
        <p:txBody>
          <a:bodyPr/>
          <a:lstStyle>
            <a:lvl2pPr marL="685800" indent="-228600">
              <a:defRPr lang="fi-FI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625-60EE-4F17-BECC-57A9F9B95567}" type="datetime1">
              <a:rPr lang="fi-FI" smtClean="0"/>
              <a:t>15.11.2023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6E5-8D26-4E72-AA70-3DBFF7C6B39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391EE40-D271-406D-B1C0-F4909BB6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133" y="514441"/>
            <a:ext cx="8999706" cy="115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3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FD3D09-353E-4C9E-B159-2C462169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C9FE-2918-4C39-BDF0-445522371044}" type="datetime1">
              <a:rPr lang="fi-FI" smtClean="0"/>
              <a:t>15.11.2023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C5C8E2B-4739-40A5-B857-4C4C26EF0C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136E5-8D26-4E72-AA70-3DBFF7C6B39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DE651CF-AF02-474F-90BA-F8D281DB0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133" y="514441"/>
            <a:ext cx="8999706" cy="115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1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3A3DB9-E4F9-4ECB-B8FE-D7A5D190C5E1}" type="datetime1">
              <a:rPr lang="fi-FI" smtClean="0"/>
              <a:t>15.11.2023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3136E5-8D26-4E72-AA70-3DBFF7C6B3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989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167" y="1810017"/>
            <a:ext cx="3932237" cy="10735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4167" y="2883569"/>
            <a:ext cx="3932237" cy="29774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99DD-A873-4AC3-978E-80E66F6A3083}" type="datetime1">
              <a:rPr lang="fi-FI" smtClean="0"/>
              <a:t>15.11.2023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6E5-8D26-4E72-AA70-3DBFF7C6B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51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89296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493168"/>
            <a:ext cx="3932237" cy="23678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8320-8363-4D9A-B5B8-911F7CF1688F}" type="datetime1">
              <a:rPr lang="fi-FI" smtClean="0"/>
              <a:t>15.11.2023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6E5-8D26-4E72-AA70-3DBFF7C6B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247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133" y="514441"/>
            <a:ext cx="8866220" cy="115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Tekstidia, otsikko 1- tai 2-rivinen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5662" y="1852533"/>
            <a:ext cx="9958138" cy="4260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Franklin Gothic Book" panose="020B0503020102020204" pitchFamily="34" charset="0"/>
              <a:buChar char="&gt;"/>
            </a:pPr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67353" y="219479"/>
            <a:ext cx="836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A36F5C5-A9F8-421F-BAE3-BA20C5EA1BAE}" type="datetime1">
              <a:rPr lang="fi-FI" smtClean="0"/>
              <a:t>15.11.2023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6759" y="5855690"/>
            <a:ext cx="55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63136E5-8D26-4E72-AA70-3DBFF7C6B399}" type="slidenum">
              <a:rPr lang="fi-FI" smtClean="0"/>
              <a:pPr/>
              <a:t>‹#›</a:t>
            </a:fld>
            <a:endParaRPr lang="fi-FI">
              <a:solidFill>
                <a:srgbClr val="FF0000"/>
              </a:solidFill>
            </a:endParaRPr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7696524" y="6368296"/>
            <a:ext cx="398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>
                <a:solidFill>
                  <a:schemeClr val="bg1"/>
                </a:solidFill>
                <a:latin typeface="Franklin Gothic Heavy" panose="020B0903020102020204" pitchFamily="34" charset="0"/>
              </a:rPr>
              <a:t>RIVERIA.FI</a:t>
            </a:r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4026377" y="6447231"/>
            <a:ext cx="6408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100">
                <a:solidFill>
                  <a:schemeClr val="bg1"/>
                </a:solidFill>
                <a:latin typeface="Franklin Gothic Demi" panose="020B0703020102020204" pitchFamily="34" charset="0"/>
              </a:rPr>
              <a:t>Joensuu // Kitee // Lieksa // Nurmes // Outokumpu // Valtimo //</a:t>
            </a:r>
            <a:endParaRPr lang="fi-FI" sz="110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6E568CF-047D-432B-8D10-746A23A7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61758"/>
            <a:ext cx="12192000" cy="59624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A11CD04-7275-469D-86F6-5887572C16C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9" y="0"/>
            <a:ext cx="1679927" cy="150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3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7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5" r:id="rId11"/>
    <p:sldLayoutId id="2147483688" r:id="rId12"/>
    <p:sldLayoutId id="2147483689" r:id="rId13"/>
    <p:sldLayoutId id="2147483690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baseline="0">
          <a:solidFill>
            <a:schemeClr val="tx1"/>
          </a:solidFill>
          <a:latin typeface="Franklin Gothic Heavy" panose="020B0903020102020204" pitchFamily="34" charset="0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Franklin Gothic Book" panose="020B0503020102020204" pitchFamily="34" charset="0"/>
        <a:buChar char="&gt;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i-FI" sz="240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zRklnHP5iU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jpeg"/><Relationship Id="rId18" Type="http://schemas.openxmlformats.org/officeDocument/2006/relationships/image" Target="../media/image3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g"/><Relationship Id="rId2" Type="http://schemas.openxmlformats.org/officeDocument/2006/relationships/image" Target="../media/image17.jpg"/><Relationship Id="rId16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jpeg"/><Relationship Id="rId26" Type="http://schemas.openxmlformats.org/officeDocument/2006/relationships/image" Target="../media/image72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53.jpe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2" Type="http://schemas.openxmlformats.org/officeDocument/2006/relationships/image" Target="../media/image48.jp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e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37" Type="http://schemas.openxmlformats.org/officeDocument/2006/relationships/image" Target="../media/image83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jp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50.jpg"/><Relationship Id="rId9" Type="http://schemas.openxmlformats.org/officeDocument/2006/relationships/image" Target="../media/image55.png"/><Relationship Id="rId14" Type="http://schemas.openxmlformats.org/officeDocument/2006/relationships/image" Target="../media/image60.jpe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06DEA6A8-CE49-43B5-BA4B-760CEAF251B7}"/>
              </a:ext>
            </a:extLst>
          </p:cNvPr>
          <p:cNvSpPr/>
          <p:nvPr/>
        </p:nvSpPr>
        <p:spPr>
          <a:xfrm>
            <a:off x="3176731" y="1642040"/>
            <a:ext cx="8473942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2000" b="1" cap="none" spc="0" dirty="0">
              <a:ln w="0"/>
              <a:solidFill>
                <a:srgbClr val="0070C0"/>
              </a:solidFill>
            </a:endParaRPr>
          </a:p>
          <a:p>
            <a:r>
              <a:rPr lang="en-US" sz="2000" b="1" cap="none" spc="0" dirty="0">
                <a:ln w="0"/>
                <a:solidFill>
                  <a:srgbClr val="0070C0"/>
                </a:solidFill>
              </a:rPr>
              <a:t>Panel 3: Futureproof employment and citizenship: promoting lasting careers 			through Lifelong </a:t>
            </a:r>
            <a:r>
              <a:rPr lang="en-US" sz="2000" b="1" dirty="0">
                <a:ln w="0"/>
                <a:solidFill>
                  <a:srgbClr val="0070C0"/>
                </a:solidFill>
              </a:rPr>
              <a:t>l</a:t>
            </a:r>
            <a:r>
              <a:rPr lang="en-US" sz="2000" b="1" cap="none" spc="0" dirty="0">
                <a:ln w="0"/>
                <a:solidFill>
                  <a:srgbClr val="0070C0"/>
                </a:solidFill>
              </a:rPr>
              <a:t>earning (LLL)</a:t>
            </a:r>
          </a:p>
          <a:p>
            <a:endParaRPr lang="fi-FI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b="1" dirty="0"/>
              <a:t>Mr. Esa Karvinen, </a:t>
            </a:r>
            <a:r>
              <a:rPr lang="fi-FI" sz="2000" b="1" dirty="0" err="1">
                <a:ln w="0"/>
              </a:rPr>
              <a:t>Principal</a:t>
            </a:r>
            <a:r>
              <a:rPr lang="fi-FI" sz="2000" b="1" dirty="0">
                <a:ln w="0"/>
              </a:rPr>
              <a:t> of Riveria (FINLAND)</a:t>
            </a:r>
          </a:p>
          <a:p>
            <a:r>
              <a:rPr lang="fi-FI" sz="2000" i="1" dirty="0">
                <a:ln w="0"/>
              </a:rPr>
              <a:t>	- Riveria is </a:t>
            </a:r>
            <a:r>
              <a:rPr lang="fi-FI" sz="2000" i="1" dirty="0" err="1">
                <a:ln w="0"/>
              </a:rPr>
              <a:t>one</a:t>
            </a:r>
            <a:r>
              <a:rPr lang="fi-FI" sz="2000" i="1" dirty="0">
                <a:ln w="0"/>
              </a:rPr>
              <a:t> of </a:t>
            </a:r>
            <a:r>
              <a:rPr lang="fi-FI" sz="2000" i="1" dirty="0" err="1">
                <a:ln w="0"/>
              </a:rPr>
              <a:t>largest</a:t>
            </a:r>
            <a:r>
              <a:rPr lang="fi-FI" sz="2000" i="1" dirty="0">
                <a:ln w="0"/>
              </a:rPr>
              <a:t> VET </a:t>
            </a:r>
            <a:r>
              <a:rPr lang="fi-FI" sz="2000" i="1" dirty="0" err="1">
                <a:ln w="0"/>
              </a:rPr>
              <a:t>centers</a:t>
            </a:r>
            <a:r>
              <a:rPr lang="fi-FI" sz="2000" i="1" dirty="0">
                <a:ln w="0"/>
              </a:rPr>
              <a:t> in Finland (</a:t>
            </a:r>
            <a:r>
              <a:rPr lang="fi-FI" sz="2000" i="1" dirty="0" err="1">
                <a:ln w="0"/>
              </a:rPr>
              <a:t>about</a:t>
            </a:r>
            <a:r>
              <a:rPr lang="fi-FI" sz="2000" i="1" dirty="0">
                <a:ln w="0"/>
              </a:rPr>
              <a:t> 17.000 </a:t>
            </a:r>
            <a:r>
              <a:rPr lang="fi-FI" sz="2000" i="1" dirty="0" err="1">
                <a:ln w="0"/>
              </a:rPr>
              <a:t>students</a:t>
            </a:r>
            <a:r>
              <a:rPr lang="fi-FI" sz="2000" i="1" dirty="0">
                <a:ln w="0"/>
              </a:rPr>
              <a:t>)</a:t>
            </a:r>
          </a:p>
          <a:p>
            <a:endParaRPr lang="en-US" sz="2000" i="1" dirty="0"/>
          </a:p>
          <a:p>
            <a:r>
              <a:rPr lang="en-US" b="1" dirty="0">
                <a:ln w="0"/>
              </a:rPr>
              <a:t>34</a:t>
            </a:r>
            <a:r>
              <a:rPr lang="en-US" b="1" cap="none" spc="0" dirty="0">
                <a:ln w="0"/>
                <a:solidFill>
                  <a:schemeClr val="tx1"/>
                </a:solidFill>
              </a:rPr>
              <a:t> y</a:t>
            </a:r>
            <a:r>
              <a:rPr lang="en-US" b="1" dirty="0">
                <a:ln w="0"/>
              </a:rPr>
              <a:t>ears experience of VET education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</a:t>
            </a:r>
            <a:r>
              <a:rPr lang="en-US" dirty="0">
                <a:ln w="0"/>
              </a:rPr>
              <a:t>VET teacher, trainer of the year in Finland</a:t>
            </a:r>
          </a:p>
          <a:p>
            <a:pPr marL="342900" indent="-342900">
              <a:buFontTx/>
              <a:buChar char="-"/>
            </a:pPr>
            <a:r>
              <a:rPr lang="en-US" dirty="0">
                <a:ln w="0"/>
              </a:rPr>
              <a:t>management positions for 30 years in VET educational institutions</a:t>
            </a:r>
          </a:p>
          <a:p>
            <a:pPr marL="342900" indent="-342900">
              <a:buFontTx/>
              <a:buChar char="-"/>
            </a:pPr>
            <a:r>
              <a:rPr lang="en-GB" dirty="0">
                <a:ea typeface="Calibri" panose="020F0502020204030204" pitchFamily="34" charset="0"/>
              </a:rPr>
              <a:t>former Director of VET at the Finnish National Agency for Education</a:t>
            </a:r>
          </a:p>
          <a:p>
            <a:r>
              <a:rPr lang="en-GB" dirty="0">
                <a:ea typeface="Calibri" panose="020F0502020204030204" pitchFamily="34" charset="0"/>
              </a:rPr>
              <a:t> </a:t>
            </a:r>
            <a:r>
              <a:rPr lang="en-US" dirty="0">
                <a:ln w="0"/>
              </a:rPr>
              <a:t> </a:t>
            </a:r>
            <a:endParaRPr lang="en-US" b="0" cap="none" spc="0" dirty="0">
              <a:ln w="0"/>
              <a:solidFill>
                <a:schemeClr val="tx1"/>
              </a:solidFill>
            </a:endParaRPr>
          </a:p>
          <a:p>
            <a:r>
              <a:rPr lang="en-US" b="1" cap="none" spc="0" dirty="0">
                <a:ln w="0"/>
                <a:solidFill>
                  <a:schemeClr val="tx1"/>
                </a:solidFill>
              </a:rPr>
              <a:t>Honorary Consul of Lithuania in Finland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CB2BF35-F1FA-4697-A8CD-5B062A529641}"/>
              </a:ext>
            </a:extLst>
          </p:cNvPr>
          <p:cNvSpPr/>
          <p:nvPr/>
        </p:nvSpPr>
        <p:spPr>
          <a:xfrm>
            <a:off x="779198" y="5728460"/>
            <a:ext cx="16621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>
                <a:ln w="0"/>
              </a:rPr>
              <a:t>Finland</a:t>
            </a:r>
          </a:p>
          <a:p>
            <a:r>
              <a:rPr lang="fi-FI" sz="1200" dirty="0">
                <a:ln w="0"/>
              </a:rPr>
              <a:t>esa.karvinen@riveria.fi </a:t>
            </a:r>
          </a:p>
          <a:p>
            <a:r>
              <a:rPr lang="fi-FI" sz="1200" dirty="0">
                <a:ln w="0"/>
              </a:rPr>
              <a:t>tel. +358 50 327 8191 </a:t>
            </a:r>
          </a:p>
          <a:p>
            <a:endParaRPr lang="fi-FI" sz="2800" b="1" dirty="0">
              <a:ln w="0"/>
            </a:endParaRPr>
          </a:p>
        </p:txBody>
      </p:sp>
      <p:pic>
        <p:nvPicPr>
          <p:cNvPr id="3" name="Kuva 2" descr="Kuva, joka sisältää kohteen henkilö, mies, puku, vaatetus&#10;&#10;Kuvaus luotu automaattisesti">
            <a:extLst>
              <a:ext uri="{FF2B5EF4-FFF2-40B4-BE49-F238E27FC236}">
                <a16:creationId xmlns:a16="http://schemas.microsoft.com/office/drawing/2014/main" id="{CCC6AB94-CFA2-409C-B0AA-666DAD1267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57" y="2050629"/>
            <a:ext cx="2451887" cy="3677831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6B9CA196-CC59-4EC3-AA14-EBCF5A904755}"/>
              </a:ext>
            </a:extLst>
          </p:cNvPr>
          <p:cNvSpPr/>
          <p:nvPr/>
        </p:nvSpPr>
        <p:spPr>
          <a:xfrm>
            <a:off x="1772155" y="239499"/>
            <a:ext cx="9551576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i="1" dirty="0">
                <a:latin typeface="Franklin Gothic Heavy" panose="020B0903020102020204" pitchFamily="34" charset="0"/>
              </a:rPr>
              <a:t>Conference </a:t>
            </a:r>
            <a:r>
              <a:rPr lang="en-US" sz="3200" i="1" dirty="0">
                <a:latin typeface="Franklin Gothic Heavy" panose="020B0903020102020204" pitchFamily="34" charset="0"/>
              </a:rPr>
              <a:t>Skills Lithuania: </a:t>
            </a:r>
          </a:p>
          <a:p>
            <a:pPr algn="ctr"/>
            <a:r>
              <a:rPr lang="en-US" sz="3200" i="1" dirty="0">
                <a:latin typeface="Franklin Gothic Heavy" panose="020B0903020102020204" pitchFamily="34" charset="0"/>
              </a:rPr>
              <a:t>Futureproof employment and citizenship</a:t>
            </a:r>
          </a:p>
          <a:p>
            <a:pPr algn="ctr"/>
            <a:r>
              <a:rPr lang="fi-FI" b="0" i="1" cap="none" spc="0" dirty="0">
                <a:ln w="0"/>
                <a:solidFill>
                  <a:schemeClr val="tx1"/>
                </a:solidFill>
              </a:rPr>
              <a:t>21 November 2023, </a:t>
            </a:r>
            <a:r>
              <a:rPr lang="fi-FI" b="0" i="1" cap="none" spc="0" dirty="0" err="1">
                <a:ln w="0"/>
                <a:solidFill>
                  <a:schemeClr val="tx1"/>
                </a:solidFill>
              </a:rPr>
              <a:t>Vilnius</a:t>
            </a:r>
            <a:r>
              <a:rPr lang="fi-FI" b="0" i="1" cap="none" spc="0" dirty="0">
                <a:ln w="0"/>
                <a:solidFill>
                  <a:schemeClr val="tx1"/>
                </a:solidFill>
              </a:rPr>
              <a:t> Lithuania</a:t>
            </a:r>
          </a:p>
        </p:txBody>
      </p:sp>
    </p:spTree>
    <p:extLst>
      <p:ext uri="{BB962C8B-B14F-4D97-AF65-F5344CB8AC3E}">
        <p14:creationId xmlns:p14="http://schemas.microsoft.com/office/powerpoint/2010/main" val="1817782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iruutu 13"/>
          <p:cNvSpPr txBox="1"/>
          <p:nvPr/>
        </p:nvSpPr>
        <p:spPr>
          <a:xfrm>
            <a:off x="6312024" y="183857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altLang="fi-FI" sz="120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Ennen 100 %</a:t>
            </a:r>
          </a:p>
          <a:p>
            <a:endParaRPr lang="fi-FI" sz="120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Kuva 4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5FA25F4F-CBE0-46D9-84F1-DECAD21E76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757" y="1304032"/>
            <a:ext cx="9396258" cy="4732626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50C3F281-A304-40DF-9F6D-5D30ED415E2D}"/>
              </a:ext>
            </a:extLst>
          </p:cNvPr>
          <p:cNvSpPr/>
          <p:nvPr/>
        </p:nvSpPr>
        <p:spPr>
          <a:xfrm>
            <a:off x="6178816" y="130628"/>
            <a:ext cx="2664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fi-FI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B149A33F-0993-476F-A574-B7A17FCD3BA9}"/>
              </a:ext>
            </a:extLst>
          </p:cNvPr>
          <p:cNvSpPr/>
          <p:nvPr/>
        </p:nvSpPr>
        <p:spPr>
          <a:xfrm>
            <a:off x="4303524" y="158758"/>
            <a:ext cx="51918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3200" i="1" dirty="0" err="1">
                <a:latin typeface="Franklin Gothic Heavy" panose="020B0903020102020204" pitchFamily="34" charset="0"/>
              </a:rPr>
              <a:t>Vocational</a:t>
            </a:r>
            <a:r>
              <a:rPr lang="fi-FI" sz="3200" i="1" dirty="0">
                <a:latin typeface="Franklin Gothic Heavy" panose="020B0903020102020204" pitchFamily="34" charset="0"/>
              </a:rPr>
              <a:t> </a:t>
            </a:r>
            <a:r>
              <a:rPr lang="fi-FI" sz="3200" i="1" dirty="0" err="1">
                <a:latin typeface="Franklin Gothic Heavy" panose="020B0903020102020204" pitchFamily="34" charset="0"/>
              </a:rPr>
              <a:t>education</a:t>
            </a:r>
            <a:r>
              <a:rPr lang="fi-FI" sz="3200" i="1" dirty="0">
                <a:latin typeface="Franklin Gothic Heavy" panose="020B0903020102020204" pitchFamily="34" charset="0"/>
              </a:rPr>
              <a:t> and </a:t>
            </a:r>
          </a:p>
          <a:p>
            <a:pPr algn="ctr"/>
            <a:r>
              <a:rPr lang="fi-FI" sz="3200" i="1" dirty="0">
                <a:latin typeface="Franklin Gothic Heavy" panose="020B0903020102020204" pitchFamily="34" charset="0"/>
              </a:rPr>
              <a:t>Training in Finland 2018 -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DB80745-32D7-D5C2-C55D-0968C321425A}"/>
              </a:ext>
            </a:extLst>
          </p:cNvPr>
          <p:cNvSpPr txBox="1"/>
          <p:nvPr/>
        </p:nvSpPr>
        <p:spPr>
          <a:xfrm>
            <a:off x="254985" y="1840256"/>
            <a:ext cx="3293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Finnish Vocational Education and Training (VET) video on YouTube:</a:t>
            </a:r>
          </a:p>
          <a:p>
            <a:r>
              <a:rPr lang="fi-FI" dirty="0">
                <a:hlinkClick r:id="rId3"/>
              </a:rPr>
              <a:t>https://youtu.be/mzRklnHP5iU</a:t>
            </a:r>
            <a:endParaRPr lang="fi-FI" dirty="0"/>
          </a:p>
          <a:p>
            <a:r>
              <a:rPr lang="en-US" dirty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4733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61D92979-CC57-2A22-345D-BC915783C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774" y="376711"/>
            <a:ext cx="7429954" cy="5355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i-FI" sz="3200" i="1" dirty="0" err="1">
                <a:latin typeface="Franklin Gothic Heavy" panose="020B0903020102020204" pitchFamily="34" charset="0"/>
              </a:rPr>
              <a:t>The</a:t>
            </a:r>
            <a:r>
              <a:rPr lang="fi-FI" sz="3200" i="1" dirty="0">
                <a:latin typeface="Franklin Gothic Heavy" panose="020B0903020102020204" pitchFamily="34" charset="0"/>
              </a:rPr>
              <a:t> </a:t>
            </a:r>
            <a:r>
              <a:rPr lang="fi-FI" sz="3200" i="1" dirty="0" err="1">
                <a:latin typeface="Franklin Gothic Heavy" panose="020B0903020102020204" pitchFamily="34" charset="0"/>
              </a:rPr>
              <a:t>foundation</a:t>
            </a:r>
            <a:r>
              <a:rPr lang="fi-FI" sz="3200" i="1" dirty="0">
                <a:latin typeface="Franklin Gothic Heavy" panose="020B0903020102020204" pitchFamily="34" charset="0"/>
              </a:rPr>
              <a:t> of </a:t>
            </a:r>
            <a:r>
              <a:rPr lang="fi-FI" sz="3200" i="1" dirty="0" err="1">
                <a:latin typeface="Franklin Gothic Heavy" panose="020B0903020102020204" pitchFamily="34" charset="0"/>
              </a:rPr>
              <a:t>Finnish</a:t>
            </a:r>
            <a:r>
              <a:rPr lang="fi-FI" sz="3200" i="1" dirty="0">
                <a:latin typeface="Franklin Gothic Heavy" panose="020B0903020102020204" pitchFamily="34" charset="0"/>
              </a:rPr>
              <a:t> VET</a:t>
            </a:r>
            <a:endParaRPr lang="en-US" sz="3200" i="1" dirty="0">
              <a:latin typeface="Franklin Gothic Heavy" panose="020B0903020102020204" pitchFamily="34" charset="0"/>
            </a:endParaRP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23B45312-4DF9-78A5-3904-C1C8A9BE5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294" y="1960500"/>
            <a:ext cx="5823857" cy="43411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1" indent="-28575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i-FI" sz="1800" dirty="0" err="1">
                <a:latin typeface="Franklin Gothic Book" panose="020B0503020102020204" pitchFamily="34" charset="0"/>
              </a:rPr>
              <a:t>Respected</a:t>
            </a:r>
            <a:r>
              <a:rPr lang="fi-FI" sz="1800" dirty="0">
                <a:latin typeface="Franklin Gothic Book" panose="020B0503020102020204" pitchFamily="34" charset="0"/>
              </a:rPr>
              <a:t> and </a:t>
            </a:r>
            <a:r>
              <a:rPr lang="fi-FI" sz="1800" dirty="0" err="1">
                <a:latin typeface="Franklin Gothic Book" panose="020B0503020102020204" pitchFamily="34" charset="0"/>
              </a:rPr>
              <a:t>attractive</a:t>
            </a:r>
            <a:r>
              <a:rPr lang="fi-FI" sz="1800" dirty="0">
                <a:latin typeface="Franklin Gothic Book" panose="020B0503020102020204" pitchFamily="34" charset="0"/>
              </a:rPr>
              <a:t> (</a:t>
            </a:r>
            <a:r>
              <a:rPr lang="fi-FI" sz="1800" dirty="0" err="1">
                <a:latin typeface="Franklin Gothic Book" panose="020B0503020102020204" pitchFamily="34" charset="0"/>
              </a:rPr>
              <a:t>everyone</a:t>
            </a:r>
            <a:r>
              <a:rPr lang="fi-FI" sz="1800" dirty="0">
                <a:latin typeface="Franklin Gothic Book" panose="020B0503020102020204" pitchFamily="34" charset="0"/>
              </a:rPr>
              <a:t> </a:t>
            </a:r>
            <a:r>
              <a:rPr lang="fi-FI" sz="1800" dirty="0" err="1">
                <a:latin typeface="Franklin Gothic Book" panose="020B0503020102020204" pitchFamily="34" charset="0"/>
              </a:rPr>
              <a:t>has</a:t>
            </a:r>
            <a:r>
              <a:rPr lang="fi-FI" sz="1800" dirty="0">
                <a:latin typeface="Franklin Gothic Book" panose="020B0503020102020204" pitchFamily="34" charset="0"/>
              </a:rPr>
              <a:t> an </a:t>
            </a:r>
            <a:r>
              <a:rPr lang="fi-FI" sz="1800" dirty="0" err="1">
                <a:latin typeface="Franklin Gothic Book" panose="020B0503020102020204" pitchFamily="34" charset="0"/>
              </a:rPr>
              <a:t>opportunity</a:t>
            </a:r>
            <a:r>
              <a:rPr lang="fi-FI" sz="1800" dirty="0">
                <a:latin typeface="Franklin Gothic Book" panose="020B0503020102020204" pitchFamily="34" charset="0"/>
              </a:rPr>
              <a:t> to </a:t>
            </a:r>
            <a:r>
              <a:rPr lang="fi-FI" sz="1800" dirty="0" err="1">
                <a:latin typeface="Franklin Gothic Book" panose="020B0503020102020204" pitchFamily="34" charset="0"/>
              </a:rPr>
              <a:t>participate</a:t>
            </a:r>
            <a:r>
              <a:rPr lang="fi-FI" sz="1800" dirty="0">
                <a:latin typeface="Franklin Gothic Book" panose="020B0503020102020204" pitchFamily="34" charset="0"/>
              </a:rPr>
              <a:t>)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i-FI" sz="1800" dirty="0">
                <a:latin typeface="Franklin Gothic Book" panose="020B0503020102020204" pitchFamily="34" charset="0"/>
              </a:rPr>
              <a:t>Highly </a:t>
            </a:r>
            <a:r>
              <a:rPr lang="fi-FI" sz="1800" dirty="0" err="1">
                <a:latin typeface="Franklin Gothic Book" panose="020B0503020102020204" pitchFamily="34" charset="0"/>
              </a:rPr>
              <a:t>educated</a:t>
            </a:r>
            <a:r>
              <a:rPr lang="fi-FI" sz="1800" dirty="0">
                <a:latin typeface="Franklin Gothic Book" panose="020B0503020102020204" pitchFamily="34" charset="0"/>
              </a:rPr>
              <a:t> and </a:t>
            </a:r>
            <a:r>
              <a:rPr lang="fi-FI" sz="1800" dirty="0" err="1">
                <a:latin typeface="Franklin Gothic Book" panose="020B0503020102020204" pitchFamily="34" charset="0"/>
              </a:rPr>
              <a:t>respected</a:t>
            </a:r>
            <a:r>
              <a:rPr lang="fi-FI" sz="1800" dirty="0">
                <a:latin typeface="Franklin Gothic Book" panose="020B0503020102020204" pitchFamily="34" charset="0"/>
              </a:rPr>
              <a:t> </a:t>
            </a:r>
            <a:r>
              <a:rPr lang="fi-FI" sz="1800" dirty="0" err="1">
                <a:latin typeface="Franklin Gothic Book" panose="020B0503020102020204" pitchFamily="34" charset="0"/>
              </a:rPr>
              <a:t>teaching</a:t>
            </a:r>
            <a:r>
              <a:rPr lang="fi-FI" sz="1800" dirty="0">
                <a:latin typeface="Franklin Gothic Book" panose="020B0503020102020204" pitchFamily="34" charset="0"/>
              </a:rPr>
              <a:t> </a:t>
            </a:r>
            <a:r>
              <a:rPr lang="fi-FI" sz="1800" dirty="0" err="1">
                <a:latin typeface="Franklin Gothic Book" panose="020B0503020102020204" pitchFamily="34" charset="0"/>
              </a:rPr>
              <a:t>personnel</a:t>
            </a:r>
            <a:r>
              <a:rPr lang="fi-FI" sz="1800" dirty="0">
                <a:latin typeface="Franklin Gothic Book" panose="020B0503020102020204" pitchFamily="34" charset="0"/>
              </a:rPr>
              <a:t> (1500 </a:t>
            </a:r>
            <a:r>
              <a:rPr lang="fi-FI" sz="1800" dirty="0" err="1">
                <a:latin typeface="Franklin Gothic Book" panose="020B0503020102020204" pitchFamily="34" charset="0"/>
              </a:rPr>
              <a:t>hours</a:t>
            </a:r>
            <a:r>
              <a:rPr lang="fi-FI" sz="1800" dirty="0">
                <a:latin typeface="Franklin Gothic Book" panose="020B0503020102020204" pitchFamily="34" charset="0"/>
              </a:rPr>
              <a:t> / </a:t>
            </a:r>
            <a:r>
              <a:rPr lang="fi-FI" sz="1800" dirty="0" err="1">
                <a:latin typeface="Franklin Gothic Book" panose="020B0503020102020204" pitchFamily="34" charset="0"/>
              </a:rPr>
              <a:t>year</a:t>
            </a:r>
            <a:r>
              <a:rPr lang="fi-FI" sz="1800" dirty="0">
                <a:latin typeface="Franklin Gothic Book" panose="020B0503020102020204" pitchFamily="34" charset="0"/>
              </a:rPr>
              <a:t>)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i-FI" sz="1800" dirty="0" err="1">
                <a:latin typeface="Franklin Gothic Book" panose="020B0503020102020204" pitchFamily="34" charset="0"/>
              </a:rPr>
              <a:t>Ministry</a:t>
            </a:r>
            <a:r>
              <a:rPr lang="fi-FI" sz="1800" dirty="0">
                <a:latin typeface="Franklin Gothic Book" panose="020B0503020102020204" pitchFamily="34" charset="0"/>
              </a:rPr>
              <a:t> of </a:t>
            </a:r>
            <a:r>
              <a:rPr lang="fi-FI" sz="1800" dirty="0" err="1">
                <a:latin typeface="Franklin Gothic Book" panose="020B0503020102020204" pitchFamily="34" charset="0"/>
              </a:rPr>
              <a:t>Education</a:t>
            </a:r>
            <a:r>
              <a:rPr lang="fi-FI" sz="1800" dirty="0">
                <a:latin typeface="Franklin Gothic Book" panose="020B0503020102020204" pitchFamily="34" charset="0"/>
              </a:rPr>
              <a:t> </a:t>
            </a:r>
            <a:r>
              <a:rPr lang="fi-FI" sz="1800" dirty="0" err="1">
                <a:latin typeface="Franklin Gothic Book" panose="020B0503020102020204" pitchFamily="34" charset="0"/>
              </a:rPr>
              <a:t>gives</a:t>
            </a:r>
            <a:r>
              <a:rPr lang="fi-FI" sz="1800" dirty="0">
                <a:latin typeface="Franklin Gothic Book" panose="020B0503020102020204" pitchFamily="34" charset="0"/>
              </a:rPr>
              <a:t> </a:t>
            </a:r>
            <a:r>
              <a:rPr lang="fi-FI" sz="1800" dirty="0" err="1">
                <a:latin typeface="Franklin Gothic Book" panose="020B0503020102020204" pitchFamily="34" charset="0"/>
              </a:rPr>
              <a:t>permission</a:t>
            </a:r>
            <a:r>
              <a:rPr lang="fi-FI" sz="1800" dirty="0">
                <a:latin typeface="Franklin Gothic Book" panose="020B0503020102020204" pitchFamily="34" charset="0"/>
              </a:rPr>
              <a:t> to </a:t>
            </a:r>
            <a:r>
              <a:rPr lang="fi-FI" sz="1800" dirty="0" err="1">
                <a:latin typeface="Franklin Gothic Book" panose="020B0503020102020204" pitchFamily="34" charset="0"/>
              </a:rPr>
              <a:t>independent</a:t>
            </a:r>
            <a:r>
              <a:rPr lang="fi-FI" sz="1800" dirty="0">
                <a:latin typeface="Franklin Gothic Book" panose="020B0503020102020204" pitchFamily="34" charset="0"/>
              </a:rPr>
              <a:t> </a:t>
            </a:r>
            <a:r>
              <a:rPr lang="fi-FI" sz="1800" dirty="0" err="1">
                <a:latin typeface="Franklin Gothic Book" panose="020B0503020102020204" pitchFamily="34" charset="0"/>
              </a:rPr>
              <a:t>providers</a:t>
            </a:r>
            <a:r>
              <a:rPr lang="fi-FI" sz="1800" dirty="0">
                <a:latin typeface="Franklin Gothic Book" panose="020B0503020102020204" pitchFamily="34" charset="0"/>
              </a:rPr>
              <a:t> (140)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i-FI" sz="1800" dirty="0" err="1"/>
              <a:t>Funding</a:t>
            </a:r>
            <a:r>
              <a:rPr lang="fi-FI" sz="1800" dirty="0"/>
              <a:t> </a:t>
            </a:r>
            <a:r>
              <a:rPr lang="fi-FI" sz="1800" dirty="0" err="1"/>
              <a:t>comes</a:t>
            </a:r>
            <a:r>
              <a:rPr lang="fi-FI" sz="1800" dirty="0"/>
              <a:t> </a:t>
            </a:r>
            <a:r>
              <a:rPr lang="fi-FI" sz="1800" dirty="0" err="1"/>
              <a:t>mainly</a:t>
            </a:r>
            <a:r>
              <a:rPr lang="fi-FI" sz="1800" dirty="0"/>
              <a:t> </a:t>
            </a:r>
            <a:r>
              <a:rPr lang="fi-FI" sz="1800" dirty="0" err="1"/>
              <a:t>from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Ministry</a:t>
            </a:r>
            <a:r>
              <a:rPr lang="fi-FI" sz="1800" dirty="0"/>
              <a:t> of </a:t>
            </a:r>
            <a:r>
              <a:rPr lang="fi-FI" sz="1800" dirty="0" err="1"/>
              <a:t>Education</a:t>
            </a:r>
            <a:r>
              <a:rPr lang="fi-FI" sz="1800" dirty="0"/>
              <a:t>  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i-FI" sz="1800" dirty="0">
                <a:latin typeface="Franklin Gothic Book" panose="020B0503020102020204" pitchFamily="34" charset="0"/>
              </a:rPr>
              <a:t>National </a:t>
            </a:r>
            <a:r>
              <a:rPr lang="fi-FI" sz="1800" dirty="0" err="1">
                <a:latin typeface="Franklin Gothic Book" panose="020B0503020102020204" pitchFamily="34" charset="0"/>
              </a:rPr>
              <a:t>level</a:t>
            </a:r>
            <a:r>
              <a:rPr lang="fi-FI" sz="1800" dirty="0">
                <a:latin typeface="Franklin Gothic Book" panose="020B0503020102020204" pitchFamily="34" charset="0"/>
              </a:rPr>
              <a:t> </a:t>
            </a:r>
            <a:r>
              <a:rPr lang="fi-FI" sz="1800" dirty="0" err="1">
                <a:latin typeface="Franklin Gothic Book" panose="020B0503020102020204" pitchFamily="34" charset="0"/>
              </a:rPr>
              <a:t>qualification</a:t>
            </a:r>
            <a:r>
              <a:rPr lang="fi-FI" sz="1800" dirty="0">
                <a:latin typeface="Franklin Gothic Book" panose="020B0503020102020204" pitchFamily="34" charset="0"/>
              </a:rPr>
              <a:t> </a:t>
            </a:r>
            <a:r>
              <a:rPr lang="fi-FI" sz="1800" dirty="0" err="1">
                <a:latin typeface="Franklin Gothic Book" panose="020B0503020102020204" pitchFamily="34" charset="0"/>
              </a:rPr>
              <a:t>evaluation</a:t>
            </a:r>
            <a:r>
              <a:rPr lang="fi-FI" sz="1800" dirty="0">
                <a:latin typeface="Franklin Gothic Book" panose="020B0503020102020204" pitchFamily="34" charset="0"/>
              </a:rPr>
              <a:t> and </a:t>
            </a:r>
            <a:r>
              <a:rPr lang="fi-FI" sz="1800" dirty="0" err="1">
                <a:latin typeface="Franklin Gothic Book" panose="020B0503020102020204" pitchFamily="34" charset="0"/>
              </a:rPr>
              <a:t>development</a:t>
            </a:r>
            <a:r>
              <a:rPr lang="fi-FI" sz="1800" dirty="0">
                <a:latin typeface="Franklin Gothic Book" panose="020B0503020102020204" pitchFamily="34" charset="0"/>
              </a:rPr>
              <a:t> </a:t>
            </a:r>
            <a:r>
              <a:rPr lang="fi-FI" sz="1800" dirty="0" err="1">
                <a:latin typeface="Franklin Gothic Book" panose="020B0503020102020204" pitchFamily="34" charset="0"/>
              </a:rPr>
              <a:t>together</a:t>
            </a:r>
            <a:r>
              <a:rPr lang="fi-FI" sz="1800" dirty="0">
                <a:latin typeface="Franklin Gothic Book" panose="020B0503020102020204" pitchFamily="34" charset="0"/>
              </a:rPr>
              <a:t> </a:t>
            </a:r>
            <a:r>
              <a:rPr lang="fi-FI" sz="1800" dirty="0" err="1">
                <a:latin typeface="Franklin Gothic Book" panose="020B0503020102020204" pitchFamily="34" charset="0"/>
              </a:rPr>
              <a:t>with</a:t>
            </a:r>
            <a:r>
              <a:rPr lang="fi-FI" sz="1800" dirty="0">
                <a:latin typeface="Franklin Gothic Book" panose="020B0503020102020204" pitchFamily="34" charset="0"/>
              </a:rPr>
              <a:t> </a:t>
            </a:r>
            <a:r>
              <a:rPr lang="fi-FI" sz="1800" dirty="0" err="1">
                <a:latin typeface="Franklin Gothic Book" panose="020B0503020102020204" pitchFamily="34" charset="0"/>
              </a:rPr>
              <a:t>working</a:t>
            </a:r>
            <a:r>
              <a:rPr lang="fi-FI" sz="1800" dirty="0">
                <a:latin typeface="Franklin Gothic Book" panose="020B0503020102020204" pitchFamily="34" charset="0"/>
              </a:rPr>
              <a:t> life (o</a:t>
            </a:r>
            <a:r>
              <a:rPr lang="en" sz="18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ne demonstration-based way to get a degree)</a:t>
            </a:r>
          </a:p>
          <a:p>
            <a:pPr marL="457200" lvl="1" indent="0">
              <a:lnSpc>
                <a:spcPct val="150000"/>
              </a:lnSpc>
              <a:buClr>
                <a:srgbClr val="FF0000"/>
              </a:buClr>
              <a:buNone/>
            </a:pPr>
            <a:endParaRPr lang="en" sz="1800" dirty="0"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  <a:p>
            <a:pPr marL="285750" lvl="1" indent="-285750">
              <a:lnSpc>
                <a:spcPct val="150000"/>
              </a:lnSpc>
              <a:buClr>
                <a:srgbClr val="FF0000"/>
              </a:buClr>
              <a:buFont typeface="Calibri" panose="020F0502020204030204" pitchFamily="34" charset="0"/>
              <a:buChar char="&gt;"/>
            </a:pPr>
            <a:endParaRPr lang="en" sz="1400" dirty="0">
              <a:ln w="0"/>
              <a:sym typeface="Franklin Gothic Book" panose="020B0503020102020204" pitchFamily="34" charset="0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29EB445-049A-9ECD-CB3E-DFA8D13F7E54}"/>
              </a:ext>
            </a:extLst>
          </p:cNvPr>
          <p:cNvSpPr txBox="1"/>
          <p:nvPr/>
        </p:nvSpPr>
        <p:spPr>
          <a:xfrm>
            <a:off x="6253151" y="1960500"/>
            <a:ext cx="566670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 dirty="0">
                <a:latin typeface="Franklin Gothic Book" panose="020B0503020102020204" pitchFamily="34" charset="0"/>
              </a:rPr>
              <a:t>A personal </a:t>
            </a:r>
            <a:r>
              <a:rPr lang="fi-FI" dirty="0" err="1">
                <a:latin typeface="Franklin Gothic Book" panose="020B0503020102020204" pitchFamily="34" charset="0"/>
              </a:rPr>
              <a:t>skill</a:t>
            </a:r>
            <a:r>
              <a:rPr lang="fi-FI" dirty="0">
                <a:latin typeface="Franklin Gothic Book" panose="020B0503020102020204" pitchFamily="34" charset="0"/>
              </a:rPr>
              <a:t> </a:t>
            </a:r>
            <a:r>
              <a:rPr lang="fi-FI" dirty="0" err="1">
                <a:latin typeface="Franklin Gothic Book" panose="020B0503020102020204" pitchFamily="34" charset="0"/>
              </a:rPr>
              <a:t>development</a:t>
            </a:r>
            <a:r>
              <a:rPr lang="fi-FI" dirty="0">
                <a:latin typeface="Franklin Gothic Book" panose="020B0503020102020204" pitchFamily="34" charset="0"/>
              </a:rPr>
              <a:t> </a:t>
            </a:r>
            <a:r>
              <a:rPr lang="fi-FI" dirty="0" err="1">
                <a:latin typeface="Franklin Gothic Book" panose="020B0503020102020204" pitchFamily="34" charset="0"/>
              </a:rPr>
              <a:t>plan</a:t>
            </a:r>
            <a:r>
              <a:rPr lang="fi-FI" dirty="0">
                <a:latin typeface="Franklin Gothic Book" panose="020B0503020102020204" pitchFamily="34" charset="0"/>
              </a:rPr>
              <a:t> for </a:t>
            </a:r>
            <a:r>
              <a:rPr lang="fi-FI" dirty="0" err="1">
                <a:latin typeface="Franklin Gothic Book" panose="020B0503020102020204" pitchFamily="34" charset="0"/>
              </a:rPr>
              <a:t>each</a:t>
            </a:r>
            <a:r>
              <a:rPr lang="fi-FI" dirty="0">
                <a:latin typeface="Franklin Gothic Book" panose="020B0503020102020204" pitchFamily="34" charset="0"/>
              </a:rPr>
              <a:t> </a:t>
            </a:r>
            <a:r>
              <a:rPr lang="fi-FI" dirty="0" err="1">
                <a:latin typeface="Franklin Gothic Book" panose="020B0503020102020204" pitchFamily="34" charset="0"/>
              </a:rPr>
              <a:t>student</a:t>
            </a:r>
            <a:endParaRPr lang="fi-FI" dirty="0">
              <a:latin typeface="Franklin Gothic Book" panose="020B0503020102020204" pitchFamily="34" charset="0"/>
            </a:endParaRPr>
          </a:p>
          <a:p>
            <a:r>
              <a:rPr lang="fi-FI" dirty="0">
                <a:latin typeface="Franklin Gothic Book" panose="020B0503020102020204" pitchFamily="34" charset="0"/>
              </a:rPr>
              <a:t>     (</a:t>
            </a:r>
            <a:r>
              <a:rPr lang="fi-FI" dirty="0" err="1">
                <a:latin typeface="Franklin Gothic Book" panose="020B0503020102020204" pitchFamily="34" charset="0"/>
              </a:rPr>
              <a:t>based</a:t>
            </a:r>
            <a:r>
              <a:rPr lang="fi-FI" dirty="0">
                <a:latin typeface="Franklin Gothic Book" panose="020B0503020102020204" pitchFamily="34" charset="0"/>
              </a:rPr>
              <a:t> on </a:t>
            </a:r>
            <a:r>
              <a:rPr lang="fi-FI" dirty="0" err="1">
                <a:latin typeface="Franklin Gothic Book" panose="020B0503020102020204" pitchFamily="34" charset="0"/>
              </a:rPr>
              <a:t>competences</a:t>
            </a:r>
            <a:r>
              <a:rPr lang="fi-FI" dirty="0">
                <a:latin typeface="Franklin Gothic Book" panose="020B0503020102020204" pitchFamily="34" charset="0"/>
              </a:rPr>
              <a:t>, </a:t>
            </a:r>
            <a:r>
              <a:rPr lang="fi-FI" dirty="0" err="1">
                <a:latin typeface="Franklin Gothic Book" panose="020B0503020102020204" pitchFamily="34" charset="0"/>
              </a:rPr>
              <a:t>not</a:t>
            </a:r>
            <a:r>
              <a:rPr lang="fi-FI" dirty="0">
                <a:latin typeface="Franklin Gothic Book" panose="020B0503020102020204" pitchFamily="34" charset="0"/>
              </a:rPr>
              <a:t> </a:t>
            </a:r>
            <a:r>
              <a:rPr lang="fi-FI" dirty="0" err="1">
                <a:latin typeface="Franklin Gothic Book" panose="020B0503020102020204" pitchFamily="34" charset="0"/>
              </a:rPr>
              <a:t>time</a:t>
            </a:r>
            <a:r>
              <a:rPr lang="fi-FI" dirty="0">
                <a:latin typeface="Franklin Gothic Book" panose="020B0503020102020204" pitchFamily="34" charset="0"/>
              </a:rPr>
              <a:t>)</a:t>
            </a:r>
          </a:p>
          <a:p>
            <a:endParaRPr lang="fi-FI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 dirty="0" err="1">
                <a:latin typeface="Franklin Gothic Book" panose="020B0503020102020204" pitchFamily="34" charset="0"/>
              </a:rPr>
              <a:t>Education</a:t>
            </a:r>
            <a:r>
              <a:rPr lang="fi-FI" dirty="0">
                <a:latin typeface="Franklin Gothic Book" panose="020B0503020102020204" pitchFamily="34" charset="0"/>
              </a:rPr>
              <a:t> is </a:t>
            </a:r>
            <a:r>
              <a:rPr lang="fi-FI" dirty="0" err="1">
                <a:latin typeface="Franklin Gothic Book" panose="020B0503020102020204" pitchFamily="34" charset="0"/>
              </a:rPr>
              <a:t>developed</a:t>
            </a:r>
            <a:r>
              <a:rPr lang="fi-FI" dirty="0">
                <a:latin typeface="Franklin Gothic Book" panose="020B0503020102020204" pitchFamily="34" charset="0"/>
              </a:rPr>
              <a:t> in </a:t>
            </a:r>
            <a:r>
              <a:rPr lang="fi-FI" dirty="0" err="1">
                <a:latin typeface="Franklin Gothic Book" panose="020B0503020102020204" pitchFamily="34" charset="0"/>
              </a:rPr>
              <a:t>partnerships</a:t>
            </a:r>
            <a:r>
              <a:rPr lang="fi-FI" dirty="0">
                <a:latin typeface="Franklin Gothic Book" panose="020B0503020102020204" pitchFamily="34" charset="0"/>
              </a:rPr>
              <a:t> (</a:t>
            </a:r>
            <a:r>
              <a:rPr lang="fi-FI" dirty="0" err="1">
                <a:latin typeface="Franklin Gothic Book" panose="020B0503020102020204" pitchFamily="34" charset="0"/>
              </a:rPr>
              <a:t>working</a:t>
            </a:r>
            <a:r>
              <a:rPr lang="fi-FI" dirty="0">
                <a:latin typeface="Franklin Gothic Book" panose="020B0503020102020204" pitchFamily="34" charset="0"/>
              </a:rPr>
              <a:t> life, </a:t>
            </a:r>
            <a:r>
              <a:rPr lang="fi-FI" dirty="0" err="1">
                <a:latin typeface="Franklin Gothic Book" panose="020B0503020102020204" pitchFamily="34" charset="0"/>
              </a:rPr>
              <a:t>authorities</a:t>
            </a:r>
            <a:r>
              <a:rPr lang="fi-FI" dirty="0">
                <a:latin typeface="Franklin Gothic Book" panose="020B0503020102020204" pitchFamily="34" charset="0"/>
              </a:rPr>
              <a:t>, </a:t>
            </a:r>
            <a:r>
              <a:rPr lang="fi-FI" dirty="0" err="1">
                <a:latin typeface="Franklin Gothic Book" panose="020B0503020102020204" pitchFamily="34" charset="0"/>
              </a:rPr>
              <a:t>students</a:t>
            </a:r>
            <a:r>
              <a:rPr lang="fi-FI" dirty="0">
                <a:latin typeface="Franklin Gothic Book" panose="020B0503020102020204" pitchFamily="34" charset="0"/>
              </a:rPr>
              <a:t>, </a:t>
            </a:r>
            <a:r>
              <a:rPr lang="fi-FI" dirty="0" err="1">
                <a:latin typeface="Franklin Gothic Book" panose="020B0503020102020204" pitchFamily="34" charset="0"/>
              </a:rPr>
              <a:t>teachers</a:t>
            </a:r>
            <a:r>
              <a:rPr lang="fi-FI" dirty="0">
                <a:latin typeface="Franklin Gothic Book" panose="020B0503020102020204" pitchFamily="34" charset="0"/>
              </a:rPr>
              <a:t>, </a:t>
            </a:r>
            <a:r>
              <a:rPr lang="fi-FI" dirty="0" err="1">
                <a:latin typeface="Franklin Gothic Book" panose="020B0503020102020204" pitchFamily="34" charset="0"/>
              </a:rPr>
              <a:t>parents</a:t>
            </a:r>
            <a:r>
              <a:rPr lang="fi-FI" dirty="0">
                <a:latin typeface="Franklin Gothic Book" panose="020B0503020102020204" pitchFamily="34" charset="0"/>
              </a:rPr>
              <a:t>, </a:t>
            </a:r>
            <a:r>
              <a:rPr lang="fi-FI" dirty="0" err="1">
                <a:latin typeface="Franklin Gothic Book" panose="020B0503020102020204" pitchFamily="34" charset="0"/>
              </a:rPr>
              <a:t>research</a:t>
            </a:r>
            <a:r>
              <a:rPr lang="fi-FI" dirty="0">
                <a:latin typeface="Franklin Gothic Book" panose="020B0503020102020204" pitchFamily="34" charset="0"/>
              </a:rPr>
              <a:t>, </a:t>
            </a:r>
            <a:r>
              <a:rPr lang="fi-FI" dirty="0" err="1">
                <a:latin typeface="Franklin Gothic Book" panose="020B0503020102020204" pitchFamily="34" charset="0"/>
              </a:rPr>
              <a:t>social</a:t>
            </a:r>
            <a:r>
              <a:rPr lang="fi-FI" dirty="0">
                <a:latin typeface="Franklin Gothic Book" panose="020B0503020102020204" pitchFamily="34" charset="0"/>
              </a:rPr>
              <a:t> </a:t>
            </a:r>
            <a:r>
              <a:rPr lang="fi-FI" dirty="0" err="1">
                <a:latin typeface="Franklin Gothic Book" panose="020B0503020102020204" pitchFamily="34" charset="0"/>
              </a:rPr>
              <a:t>partners</a:t>
            </a:r>
            <a:r>
              <a:rPr lang="fi-FI" dirty="0">
                <a:latin typeface="Franklin Gothic Book" panose="020B0503020102020204" pitchFamily="34" charset="0"/>
              </a:rPr>
              <a:t>, </a:t>
            </a:r>
            <a:r>
              <a:rPr lang="fi-FI" dirty="0" err="1">
                <a:latin typeface="Franklin Gothic Book" panose="020B0503020102020204" pitchFamily="34" charset="0"/>
              </a:rPr>
              <a:t>stakeholders</a:t>
            </a:r>
            <a:r>
              <a:rPr lang="fi-FI" dirty="0">
                <a:latin typeface="Franklin Gothic Book" panose="020B0503020102020204" pitchFamily="34" charset="0"/>
              </a:rPr>
              <a:t>)</a:t>
            </a:r>
          </a:p>
          <a:p>
            <a:endParaRPr lang="fi-FI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 dirty="0" err="1">
                <a:latin typeface="Franklin Gothic Book" panose="020B0503020102020204" pitchFamily="34" charset="0"/>
              </a:rPr>
              <a:t>The</a:t>
            </a:r>
            <a:r>
              <a:rPr lang="fi-FI" dirty="0">
                <a:latin typeface="Franklin Gothic Book" panose="020B0503020102020204" pitchFamily="34" charset="0"/>
              </a:rPr>
              <a:t> </a:t>
            </a:r>
            <a:r>
              <a:rPr lang="fi-FI" dirty="0" err="1">
                <a:latin typeface="Franklin Gothic Book" panose="020B0503020102020204" pitchFamily="34" charset="0"/>
              </a:rPr>
              <a:t>aim</a:t>
            </a:r>
            <a:r>
              <a:rPr lang="fi-FI" dirty="0">
                <a:latin typeface="Franklin Gothic Book" panose="020B0503020102020204" pitchFamily="34" charset="0"/>
              </a:rPr>
              <a:t> is to </a:t>
            </a:r>
            <a:r>
              <a:rPr lang="fi-FI" dirty="0" err="1">
                <a:latin typeface="Franklin Gothic Book" panose="020B0503020102020204" pitchFamily="34" charset="0"/>
              </a:rPr>
              <a:t>get</a:t>
            </a:r>
            <a:r>
              <a:rPr lang="fi-FI" dirty="0">
                <a:latin typeface="Franklin Gothic Book" panose="020B0503020102020204" pitchFamily="34" charset="0"/>
              </a:rPr>
              <a:t> </a:t>
            </a:r>
            <a:r>
              <a:rPr lang="fi-FI" dirty="0" err="1">
                <a:latin typeface="Franklin Gothic Book" panose="020B0503020102020204" pitchFamily="34" charset="0"/>
              </a:rPr>
              <a:t>students</a:t>
            </a:r>
            <a:r>
              <a:rPr lang="fi-FI" dirty="0">
                <a:latin typeface="Franklin Gothic Book" panose="020B0503020102020204" pitchFamily="34" charset="0"/>
              </a:rPr>
              <a:t> </a:t>
            </a:r>
            <a:r>
              <a:rPr lang="fi-FI" dirty="0" err="1">
                <a:latin typeface="Franklin Gothic Book" panose="020B0503020102020204" pitchFamily="34" charset="0"/>
              </a:rPr>
              <a:t>employed</a:t>
            </a:r>
            <a:r>
              <a:rPr lang="fi-FI" dirty="0">
                <a:latin typeface="Franklin Gothic Book" panose="020B0503020102020204" pitchFamily="34" charset="0"/>
              </a:rPr>
              <a:t> and to </a:t>
            </a:r>
            <a:r>
              <a:rPr lang="fi-FI" dirty="0" err="1">
                <a:latin typeface="Franklin Gothic Book" panose="020B0503020102020204" pitchFamily="34" charset="0"/>
              </a:rPr>
              <a:t>get</a:t>
            </a:r>
            <a:r>
              <a:rPr lang="fi-FI" dirty="0">
                <a:latin typeface="Franklin Gothic Book" panose="020B0503020102020204" pitchFamily="34" charset="0"/>
              </a:rPr>
              <a:t> </a:t>
            </a:r>
            <a:r>
              <a:rPr lang="fi-FI" dirty="0" err="1">
                <a:latin typeface="Franklin Gothic Book" panose="020B0503020102020204" pitchFamily="34" charset="0"/>
              </a:rPr>
              <a:t>skilled</a:t>
            </a:r>
            <a:r>
              <a:rPr lang="fi-FI" dirty="0">
                <a:latin typeface="Franklin Gothic Book" panose="020B0503020102020204" pitchFamily="34" charset="0"/>
              </a:rPr>
              <a:t> </a:t>
            </a:r>
            <a:r>
              <a:rPr lang="fi-FI" dirty="0" err="1">
                <a:latin typeface="Franklin Gothic Book" panose="020B0503020102020204" pitchFamily="34" charset="0"/>
              </a:rPr>
              <a:t>workforce</a:t>
            </a:r>
            <a:r>
              <a:rPr lang="fi-FI" dirty="0">
                <a:latin typeface="Franklin Gothic Book" panose="020B0503020102020204" pitchFamily="34" charset="0"/>
              </a:rPr>
              <a:t>  (</a:t>
            </a:r>
            <a:r>
              <a:rPr lang="fi-FI" dirty="0" err="1">
                <a:latin typeface="Franklin Gothic Book" panose="020B0503020102020204" pitchFamily="34" charset="0"/>
              </a:rPr>
              <a:t>everyone</a:t>
            </a:r>
            <a:r>
              <a:rPr lang="fi-FI" dirty="0">
                <a:latin typeface="Franklin Gothic Book" panose="020B0503020102020204" pitchFamily="34" charset="0"/>
              </a:rPr>
              <a:t> </a:t>
            </a:r>
            <a:r>
              <a:rPr lang="fi-FI" dirty="0" err="1">
                <a:latin typeface="Franklin Gothic Book" panose="020B0503020102020204" pitchFamily="34" charset="0"/>
              </a:rPr>
              <a:t>can</a:t>
            </a:r>
            <a:r>
              <a:rPr lang="fi-FI" dirty="0">
                <a:latin typeface="Franklin Gothic Book" panose="020B0503020102020204" pitchFamily="34" charset="0"/>
              </a:rPr>
              <a:t> </a:t>
            </a:r>
            <a:r>
              <a:rPr lang="fi-FI" dirty="0" err="1">
                <a:latin typeface="Franklin Gothic Book" panose="020B0503020102020204" pitchFamily="34" charset="0"/>
              </a:rPr>
              <a:t>continue</a:t>
            </a:r>
            <a:r>
              <a:rPr lang="fi-FI" dirty="0">
                <a:latin typeface="Franklin Gothic Book" panose="020B0503020102020204" pitchFamily="34" charset="0"/>
              </a:rPr>
              <a:t> </a:t>
            </a:r>
            <a:r>
              <a:rPr lang="fi-FI" dirty="0" err="1">
                <a:latin typeface="Franklin Gothic Book" panose="020B0503020102020204" pitchFamily="34" charset="0"/>
              </a:rPr>
              <a:t>their</a:t>
            </a:r>
            <a:r>
              <a:rPr lang="fi-FI" dirty="0">
                <a:latin typeface="Franklin Gothic Book" panose="020B0503020102020204" pitchFamily="34" charset="0"/>
              </a:rPr>
              <a:t> </a:t>
            </a:r>
            <a:r>
              <a:rPr lang="fi-FI" dirty="0" err="1">
                <a:latin typeface="Franklin Gothic Book" panose="020B0503020102020204" pitchFamily="34" charset="0"/>
              </a:rPr>
              <a:t>studies</a:t>
            </a:r>
            <a:r>
              <a:rPr lang="fi-FI" dirty="0">
                <a:latin typeface="Franklin Gothic Book" panose="020B0503020102020204" pitchFamily="34" charset="0"/>
              </a:rPr>
              <a:t> at </a:t>
            </a:r>
            <a:r>
              <a:rPr lang="fi-FI" dirty="0" err="1">
                <a:latin typeface="Franklin Gothic Book" panose="020B0503020102020204" pitchFamily="34" charset="0"/>
              </a:rPr>
              <a:t>Universities</a:t>
            </a:r>
            <a:r>
              <a:rPr lang="fi-FI" dirty="0">
                <a:latin typeface="Franklin Gothic Book" panose="020B0503020102020204" pitchFamily="34" charset="0"/>
              </a:rPr>
              <a:t> </a:t>
            </a:r>
            <a:r>
              <a:rPr lang="fi-FI" dirty="0" err="1">
                <a:latin typeface="Franklin Gothic Book" panose="020B0503020102020204" pitchFamily="34" charset="0"/>
              </a:rPr>
              <a:t>or</a:t>
            </a:r>
            <a:r>
              <a:rPr lang="fi-FI" dirty="0">
                <a:latin typeface="Franklin Gothic Book" panose="020B0503020102020204" pitchFamily="34" charset="0"/>
              </a:rPr>
              <a:t> </a:t>
            </a:r>
            <a:r>
              <a:rPr lang="fi-FI" dirty="0" err="1">
                <a:latin typeface="Franklin Gothic Book" panose="020B0503020102020204" pitchFamily="34" charset="0"/>
              </a:rPr>
              <a:t>Universities</a:t>
            </a:r>
            <a:r>
              <a:rPr lang="fi-FI" dirty="0">
                <a:latin typeface="Franklin Gothic Book" panose="020B0503020102020204" pitchFamily="34" charset="0"/>
              </a:rPr>
              <a:t> of </a:t>
            </a:r>
            <a:r>
              <a:rPr lang="fi-FI" dirty="0" err="1">
                <a:latin typeface="Franklin Gothic Book" panose="020B0503020102020204" pitchFamily="34" charset="0"/>
              </a:rPr>
              <a:t>Applied</a:t>
            </a:r>
            <a:r>
              <a:rPr lang="fi-FI" dirty="0">
                <a:latin typeface="Franklin Gothic Book" panose="020B0503020102020204" pitchFamily="34" charset="0"/>
              </a:rPr>
              <a:t> Sciences)</a:t>
            </a:r>
          </a:p>
          <a:p>
            <a:endParaRPr lang="fi-FI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 dirty="0" err="1">
                <a:latin typeface="Franklin Gothic Book" panose="020B0503020102020204" pitchFamily="34" charset="0"/>
              </a:rPr>
              <a:t>Education</a:t>
            </a:r>
            <a:r>
              <a:rPr lang="fi-FI" dirty="0">
                <a:latin typeface="Franklin Gothic Book" panose="020B0503020102020204" pitchFamily="34" charset="0"/>
              </a:rPr>
              <a:t> is </a:t>
            </a:r>
            <a:r>
              <a:rPr lang="fi-FI" dirty="0" err="1">
                <a:latin typeface="Franklin Gothic Book" panose="020B0503020102020204" pitchFamily="34" charset="0"/>
              </a:rPr>
              <a:t>free</a:t>
            </a:r>
            <a:r>
              <a:rPr lang="fi-FI" dirty="0">
                <a:latin typeface="Franklin Gothic Book" panose="020B0503020102020204" pitchFamily="34" charset="0"/>
              </a:rPr>
              <a:t> of </a:t>
            </a:r>
            <a:r>
              <a:rPr lang="fi-FI" dirty="0" err="1">
                <a:latin typeface="Franklin Gothic Book" panose="020B0503020102020204" pitchFamily="34" charset="0"/>
              </a:rPr>
              <a:t>charge</a:t>
            </a:r>
            <a:r>
              <a:rPr lang="fi-FI" dirty="0">
                <a:latin typeface="Franklin Gothic Book" panose="020B0503020102020204" pitchFamily="34" charset="0"/>
              </a:rPr>
              <a:t>, </a:t>
            </a:r>
            <a:r>
              <a:rPr lang="fi-FI" dirty="0" err="1">
                <a:latin typeface="Franklin Gothic Book" panose="020B0503020102020204" pitchFamily="34" charset="0"/>
              </a:rPr>
              <a:t>including</a:t>
            </a:r>
            <a:r>
              <a:rPr lang="fi-FI" dirty="0">
                <a:latin typeface="Franklin Gothic Book" panose="020B0503020102020204" pitchFamily="34" charset="0"/>
              </a:rPr>
              <a:t> </a:t>
            </a:r>
            <a:r>
              <a:rPr lang="fi-FI" dirty="0" err="1">
                <a:latin typeface="Franklin Gothic Book" panose="020B0503020102020204" pitchFamily="34" charset="0"/>
              </a:rPr>
              <a:t>one</a:t>
            </a:r>
            <a:r>
              <a:rPr lang="fi-FI" dirty="0">
                <a:latin typeface="Franklin Gothic Book" panose="020B0503020102020204" pitchFamily="34" charset="0"/>
              </a:rPr>
              <a:t> </a:t>
            </a:r>
            <a:r>
              <a:rPr lang="fi-FI" dirty="0" err="1">
                <a:latin typeface="Franklin Gothic Book" panose="020B0503020102020204" pitchFamily="34" charset="0"/>
              </a:rPr>
              <a:t>meal</a:t>
            </a:r>
            <a:r>
              <a:rPr lang="fi-FI" dirty="0">
                <a:latin typeface="Franklin Gothic Book" panose="020B0503020102020204" pitchFamily="34" charset="0"/>
              </a:rPr>
              <a:t> </a:t>
            </a:r>
            <a:r>
              <a:rPr lang="fi-FI" dirty="0" err="1">
                <a:latin typeface="Franklin Gothic Book" panose="020B0503020102020204" pitchFamily="34" charset="0"/>
              </a:rPr>
              <a:t>during</a:t>
            </a:r>
            <a:r>
              <a:rPr lang="fi-FI" dirty="0">
                <a:latin typeface="Franklin Gothic Book" panose="020B0503020102020204" pitchFamily="34" charset="0"/>
              </a:rPr>
              <a:t> </a:t>
            </a:r>
            <a:r>
              <a:rPr lang="fi-FI" dirty="0" err="1">
                <a:latin typeface="Franklin Gothic Book" panose="020B0503020102020204" pitchFamily="34" charset="0"/>
              </a:rPr>
              <a:t>the</a:t>
            </a:r>
            <a:r>
              <a:rPr lang="fi-FI" dirty="0">
                <a:latin typeface="Franklin Gothic Book" panose="020B0503020102020204" pitchFamily="34" charset="0"/>
              </a:rPr>
              <a:t> </a:t>
            </a:r>
            <a:r>
              <a:rPr lang="fi-FI" dirty="0" err="1">
                <a:latin typeface="Franklin Gothic Book" panose="020B0503020102020204" pitchFamily="34" charset="0"/>
              </a:rPr>
              <a:t>day</a:t>
            </a:r>
            <a:r>
              <a:rPr lang="fi-FI" dirty="0">
                <a:latin typeface="Franklin Gothic Book" panose="020B0503020102020204" pitchFamily="34" charset="0"/>
              </a:rPr>
              <a:t> and </a:t>
            </a:r>
            <a:r>
              <a:rPr lang="fi-FI" dirty="0" err="1">
                <a:latin typeface="Franklin Gothic Book" panose="020B0503020102020204" pitchFamily="34" charset="0"/>
              </a:rPr>
              <a:t>possibly</a:t>
            </a:r>
            <a:r>
              <a:rPr lang="fi-FI" dirty="0">
                <a:latin typeface="Franklin Gothic Book" panose="020B0503020102020204" pitchFamily="34" charset="0"/>
              </a:rPr>
              <a:t> a </a:t>
            </a:r>
            <a:r>
              <a:rPr lang="fi-FI" dirty="0" err="1">
                <a:latin typeface="Franklin Gothic Book" panose="020B0503020102020204" pitchFamily="34" charset="0"/>
              </a:rPr>
              <a:t>student</a:t>
            </a:r>
            <a:r>
              <a:rPr lang="fi-FI" dirty="0">
                <a:latin typeface="Franklin Gothic Book" panose="020B0503020102020204" pitchFamily="34" charset="0"/>
              </a:rPr>
              <a:t> </a:t>
            </a:r>
            <a:r>
              <a:rPr lang="fi-FI" dirty="0" err="1">
                <a:latin typeface="Franklin Gothic Book" panose="020B0503020102020204" pitchFamily="34" charset="0"/>
              </a:rPr>
              <a:t>dormitory</a:t>
            </a:r>
            <a:endParaRPr lang="fi-FI" dirty="0">
              <a:latin typeface="Franklin Gothic Book" panose="020B0503020102020204" pitchFamily="34" charset="0"/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E958C1B5-9C12-9C98-E880-397C851FF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927" y="68278"/>
            <a:ext cx="2532930" cy="139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52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5A6CE932-76A0-4ACA-85D4-D296DE449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661" y="544990"/>
            <a:ext cx="8489729" cy="541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7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Kuva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822" y="2466402"/>
            <a:ext cx="1972030" cy="1085047"/>
          </a:xfrm>
          <a:prstGeom prst="rect">
            <a:avLst/>
          </a:prstGeom>
        </p:spPr>
      </p:pic>
      <p:sp>
        <p:nvSpPr>
          <p:cNvPr id="11" name="Tekstiruutu 10"/>
          <p:cNvSpPr txBox="1"/>
          <p:nvPr/>
        </p:nvSpPr>
        <p:spPr>
          <a:xfrm>
            <a:off x="1596001" y="4855115"/>
            <a:ext cx="2835144" cy="453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fi-FI" sz="1400" dirty="0">
                <a:latin typeface="Franklin Gothic Medium" panose="020B0603020102020204" pitchFamily="34" charset="0"/>
              </a:rPr>
              <a:t>Learning </a:t>
            </a:r>
            <a:r>
              <a:rPr lang="fi-FI" sz="1400" dirty="0" err="1">
                <a:latin typeface="Franklin Gothic Medium" panose="020B0603020102020204" pitchFamily="34" charset="0"/>
              </a:rPr>
              <a:t>workplaces</a:t>
            </a:r>
            <a:r>
              <a:rPr lang="fi-FI" sz="1400" dirty="0">
                <a:latin typeface="Franklin Gothic Medium" panose="020B0603020102020204" pitchFamily="34" charset="0"/>
              </a:rPr>
              <a:t> </a:t>
            </a:r>
            <a:br>
              <a:rPr lang="fi-FI" sz="1400" dirty="0">
                <a:latin typeface="Franklin Gothic Medium" panose="020B0603020102020204" pitchFamily="34" charset="0"/>
              </a:rPr>
            </a:br>
            <a:r>
              <a:rPr lang="fi-FI" sz="1400" dirty="0">
                <a:latin typeface="Franklin Gothic Medium" panose="020B0603020102020204" pitchFamily="34" charset="0"/>
              </a:rPr>
              <a:t>11.000 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4266045" y="3487468"/>
            <a:ext cx="2729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sz="1400" dirty="0">
                <a:latin typeface="Franklin Gothic Medium" panose="020B0603020102020204" pitchFamily="34" charset="0"/>
              </a:rPr>
              <a:t>Computers</a:t>
            </a:r>
            <a:r>
              <a:rPr lang="fi-FI" sz="1600" dirty="0">
                <a:latin typeface="Franklin Gothic Medium" panose="020B0603020102020204" pitchFamily="34" charset="0"/>
              </a:rPr>
              <a:t> </a:t>
            </a:r>
            <a:r>
              <a:rPr lang="fi-FI" sz="1400" dirty="0">
                <a:latin typeface="Franklin Gothic Medium" panose="020B0603020102020204" pitchFamily="34" charset="0"/>
              </a:rPr>
              <a:t>3.200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-304650" y="3518245"/>
            <a:ext cx="316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sz="1400" dirty="0" err="1">
                <a:latin typeface="Franklin Gothic Medium" panose="020B0603020102020204" pitchFamily="34" charset="0"/>
              </a:rPr>
              <a:t>Vehicles</a:t>
            </a:r>
            <a:r>
              <a:rPr lang="fi-FI" sz="1400" dirty="0">
                <a:latin typeface="Franklin Gothic Medium" panose="020B0603020102020204" pitchFamily="34" charset="0"/>
              </a:rPr>
              <a:t> and </a:t>
            </a:r>
            <a:r>
              <a:rPr lang="fi-FI" sz="1400" dirty="0" err="1">
                <a:latin typeface="Franklin Gothic Medium" panose="020B0603020102020204" pitchFamily="34" charset="0"/>
              </a:rPr>
              <a:t>machinery</a:t>
            </a:r>
            <a:r>
              <a:rPr lang="fi-FI" sz="1400" dirty="0">
                <a:latin typeface="Franklin Gothic Medium" panose="020B0603020102020204" pitchFamily="34" charset="0"/>
              </a:rPr>
              <a:t> 300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415498" y="2228222"/>
            <a:ext cx="3003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sz="1400" dirty="0">
                <a:latin typeface="Franklin Gothic Medium" panose="020B0603020102020204" pitchFamily="34" charset="0"/>
              </a:rPr>
              <a:t>Operating </a:t>
            </a:r>
            <a:r>
              <a:rPr lang="fi-FI" sz="1400" dirty="0" err="1">
                <a:latin typeface="Franklin Gothic Medium" panose="020B0603020102020204" pitchFamily="34" charset="0"/>
              </a:rPr>
              <a:t>income</a:t>
            </a:r>
            <a:r>
              <a:rPr lang="fi-FI" sz="1400" dirty="0">
                <a:latin typeface="Franklin Gothic Medium" panose="020B0603020102020204" pitchFamily="34" charset="0"/>
              </a:rPr>
              <a:t> 70 </a:t>
            </a:r>
            <a:r>
              <a:rPr lang="fi-FI" sz="1400" dirty="0" err="1">
                <a:latin typeface="Franklin Gothic Medium" panose="020B0603020102020204" pitchFamily="34" charset="0"/>
              </a:rPr>
              <a:t>mill</a:t>
            </a:r>
            <a:r>
              <a:rPr lang="fi-FI" sz="1400" dirty="0">
                <a:latin typeface="Franklin Gothic Medium" panose="020B0603020102020204" pitchFamily="34" charset="0"/>
              </a:rPr>
              <a:t>.€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2997455" y="2280960"/>
            <a:ext cx="358884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400" dirty="0" err="1">
                <a:latin typeface="Franklin Gothic Medium" panose="020B0603020102020204" pitchFamily="34" charset="0"/>
              </a:rPr>
              <a:t>Investments</a:t>
            </a:r>
            <a:r>
              <a:rPr lang="fi-FI" sz="1400" dirty="0">
                <a:latin typeface="Franklin Gothic Medium" panose="020B0603020102020204" pitchFamily="34" charset="0"/>
              </a:rPr>
              <a:t> 10 </a:t>
            </a:r>
            <a:r>
              <a:rPr lang="fi-FI" sz="1400" dirty="0" err="1">
                <a:latin typeface="Franklin Gothic Medium" panose="020B0603020102020204" pitchFamily="34" charset="0"/>
              </a:rPr>
              <a:t>mill</a:t>
            </a:r>
            <a:r>
              <a:rPr lang="fi-FI" sz="1400" dirty="0">
                <a:latin typeface="Franklin Gothic Medium" panose="020B0603020102020204" pitchFamily="34" charset="0"/>
              </a:rPr>
              <a:t>.€/</a:t>
            </a:r>
            <a:r>
              <a:rPr lang="fi-FI" sz="1400" dirty="0" err="1">
                <a:latin typeface="Franklin Gothic Medium" panose="020B0603020102020204" pitchFamily="34" charset="0"/>
              </a:rPr>
              <a:t>year</a:t>
            </a:r>
            <a:endParaRPr lang="fi-FI" sz="1400" dirty="0">
              <a:latin typeface="Franklin Gothic Medium" panose="020B0603020102020204" pitchFamily="34" charset="0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4864269" y="2263005"/>
            <a:ext cx="2593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sz="1400" dirty="0" err="1">
                <a:latin typeface="Franklin Gothic Medium" panose="020B0603020102020204" pitchFamily="34" charset="0"/>
              </a:rPr>
              <a:t>Facilities</a:t>
            </a:r>
            <a:r>
              <a:rPr lang="fi-FI" sz="1400" dirty="0">
                <a:latin typeface="Franklin Gothic Medium" panose="020B0603020102020204" pitchFamily="34" charset="0"/>
              </a:rPr>
              <a:t> 100.000 m</a:t>
            </a:r>
            <a:r>
              <a:rPr lang="fi-FI" sz="1400" baseline="30000" dirty="0">
                <a:latin typeface="Franklin Gothic Medium" panose="020B0603020102020204" pitchFamily="34" charset="0"/>
              </a:rPr>
              <a:t>2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5311419" y="892898"/>
            <a:ext cx="2314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sz="1400" dirty="0" err="1">
                <a:latin typeface="Franklin Gothic Medium" panose="020B0603020102020204" pitchFamily="34" charset="0"/>
              </a:rPr>
              <a:t>Staff</a:t>
            </a:r>
            <a:r>
              <a:rPr lang="fi-FI" sz="1600" dirty="0">
                <a:latin typeface="Franklin Gothic Medium" panose="020B0603020102020204" pitchFamily="34" charset="0"/>
              </a:rPr>
              <a:t> </a:t>
            </a:r>
            <a:r>
              <a:rPr lang="fi-FI" sz="1400" dirty="0">
                <a:latin typeface="Franklin Gothic Medium" panose="020B0603020102020204" pitchFamily="34" charset="0"/>
              </a:rPr>
              <a:t>700</a:t>
            </a:r>
            <a:r>
              <a:rPr lang="fi-FI" sz="1600" dirty="0"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-510634" y="4839692"/>
            <a:ext cx="3156234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fi-FI" sz="1400" dirty="0" err="1">
                <a:latin typeface="Franklin Gothic Medium" panose="020B0603020102020204" pitchFamily="34" charset="0"/>
              </a:rPr>
              <a:t>Foreign</a:t>
            </a:r>
            <a:r>
              <a:rPr lang="fi-FI" sz="1400" dirty="0">
                <a:latin typeface="Franklin Gothic Medium" panose="020B0603020102020204" pitchFamily="34" charset="0"/>
              </a:rPr>
              <a:t> </a:t>
            </a:r>
            <a:r>
              <a:rPr lang="fi-FI" sz="1400" dirty="0" err="1">
                <a:latin typeface="Franklin Gothic Medium" panose="020B0603020102020204" pitchFamily="34" charset="0"/>
              </a:rPr>
              <a:t>students</a:t>
            </a:r>
            <a:r>
              <a:rPr lang="fi-FI" sz="1400" dirty="0">
                <a:latin typeface="Franklin Gothic Medium" panose="020B0603020102020204" pitchFamily="34" charset="0"/>
              </a:rPr>
              <a:t> </a:t>
            </a:r>
          </a:p>
          <a:p>
            <a:pPr lvl="0" algn="ctr">
              <a:lnSpc>
                <a:spcPts val="1400"/>
              </a:lnSpc>
            </a:pPr>
            <a:r>
              <a:rPr lang="fi-FI" sz="1400" dirty="0">
                <a:latin typeface="Franklin Gothic Medium" panose="020B0603020102020204" pitchFamily="34" charset="0"/>
              </a:rPr>
              <a:t>400/</a:t>
            </a:r>
            <a:r>
              <a:rPr lang="fi-FI" sz="1400" dirty="0" err="1">
                <a:latin typeface="Franklin Gothic Medium" panose="020B0603020102020204" pitchFamily="34" charset="0"/>
              </a:rPr>
              <a:t>year</a:t>
            </a:r>
            <a:r>
              <a:rPr lang="fi-FI" sz="1400" dirty="0"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2004789" y="977832"/>
            <a:ext cx="1934902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400" dirty="0" err="1">
                <a:latin typeface="Franklin Gothic Medium" panose="020B0603020102020204" pitchFamily="34" charset="0"/>
              </a:rPr>
              <a:t>Students</a:t>
            </a:r>
            <a:r>
              <a:rPr lang="fi-FI" sz="1400" dirty="0">
                <a:latin typeface="Franklin Gothic Medium" panose="020B0603020102020204" pitchFamily="34" charset="0"/>
              </a:rPr>
              <a:t> 17.000/</a:t>
            </a:r>
            <a:r>
              <a:rPr lang="fi-FI" sz="1400" dirty="0" err="1">
                <a:latin typeface="Franklin Gothic Medium" panose="020B0603020102020204" pitchFamily="34" charset="0"/>
              </a:rPr>
              <a:t>year</a:t>
            </a:r>
            <a:endParaRPr lang="fi-FI" sz="1400" dirty="0">
              <a:latin typeface="Franklin Gothic Medium" panose="020B0603020102020204" pitchFamily="34" charset="0"/>
            </a:endParaRPr>
          </a:p>
          <a:p>
            <a:pPr algn="ctr">
              <a:lnSpc>
                <a:spcPts val="1400"/>
              </a:lnSpc>
            </a:pPr>
            <a:endParaRPr lang="fi-FI" sz="1400" b="1" dirty="0">
              <a:latin typeface="Franklin Gothic Medium" panose="020B0603020102020204" pitchFamily="34" charset="0"/>
            </a:endParaRPr>
          </a:p>
          <a:p>
            <a:pPr algn="ctr"/>
            <a:endParaRPr lang="fi-FI" b="1" dirty="0"/>
          </a:p>
        </p:txBody>
      </p:sp>
      <p:sp>
        <p:nvSpPr>
          <p:cNvPr id="35" name="Tekstiruutu 34"/>
          <p:cNvSpPr txBox="1"/>
          <p:nvPr/>
        </p:nvSpPr>
        <p:spPr>
          <a:xfrm>
            <a:off x="9462449" y="969848"/>
            <a:ext cx="2729551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i-FI" sz="1400" dirty="0" err="1">
                <a:latin typeface="Franklin Gothic Medium" panose="020B0603020102020204" pitchFamily="34" charset="0"/>
              </a:rPr>
              <a:t>Quality</a:t>
            </a:r>
            <a:r>
              <a:rPr lang="fi-FI" sz="1400" dirty="0">
                <a:latin typeface="Franklin Gothic Medium" panose="020B0603020102020204" pitchFamily="34" charset="0"/>
              </a:rPr>
              <a:t> </a:t>
            </a:r>
            <a:r>
              <a:rPr lang="fi-FI" sz="1400" dirty="0" err="1">
                <a:latin typeface="Franklin Gothic Medium" panose="020B0603020102020204" pitchFamily="34" charset="0"/>
              </a:rPr>
              <a:t>Award</a:t>
            </a:r>
            <a:r>
              <a:rPr lang="fi-FI" sz="1400" dirty="0">
                <a:latin typeface="Franklin Gothic Medium" panose="020B0603020102020204" pitchFamily="34" charset="0"/>
              </a:rPr>
              <a:t> in VET </a:t>
            </a:r>
          </a:p>
        </p:txBody>
      </p:sp>
      <p:sp>
        <p:nvSpPr>
          <p:cNvPr id="45" name="Tekstiruutu 44"/>
          <p:cNvSpPr txBox="1"/>
          <p:nvPr/>
        </p:nvSpPr>
        <p:spPr>
          <a:xfrm>
            <a:off x="2306784" y="3529739"/>
            <a:ext cx="2593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sz="1400" dirty="0" err="1">
                <a:latin typeface="Franklin Gothic Medium" panose="020B0603020102020204" pitchFamily="34" charset="0"/>
              </a:rPr>
              <a:t>Student</a:t>
            </a:r>
            <a:r>
              <a:rPr lang="fi-FI" sz="1400" dirty="0">
                <a:latin typeface="Franklin Gothic Medium" panose="020B0603020102020204" pitchFamily="34" charset="0"/>
              </a:rPr>
              <a:t> </a:t>
            </a:r>
            <a:r>
              <a:rPr lang="fi-FI" sz="1400" dirty="0" err="1">
                <a:latin typeface="Franklin Gothic Medium" panose="020B0603020102020204" pitchFamily="34" charset="0"/>
              </a:rPr>
              <a:t>accommodation</a:t>
            </a:r>
            <a:r>
              <a:rPr lang="fi-FI" sz="1400" dirty="0">
                <a:latin typeface="Franklin Gothic Medium" panose="020B0603020102020204" pitchFamily="34" charset="0"/>
              </a:rPr>
              <a:t> 600</a:t>
            </a:r>
          </a:p>
        </p:txBody>
      </p:sp>
      <p:sp>
        <p:nvSpPr>
          <p:cNvPr id="57" name="Tekstiruutu 56"/>
          <p:cNvSpPr txBox="1"/>
          <p:nvPr/>
        </p:nvSpPr>
        <p:spPr>
          <a:xfrm>
            <a:off x="3864589" y="931141"/>
            <a:ext cx="234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1400" dirty="0">
                <a:latin typeface="Franklin Gothic Medium" panose="020B0603020102020204" pitchFamily="34" charset="0"/>
              </a:rPr>
              <a:t> VET </a:t>
            </a:r>
            <a:r>
              <a:rPr lang="fi-FI" sz="1400" dirty="0" err="1">
                <a:latin typeface="Franklin Gothic Medium" panose="020B0603020102020204" pitchFamily="34" charset="0"/>
              </a:rPr>
              <a:t>qualifications</a:t>
            </a:r>
            <a:r>
              <a:rPr lang="fi-FI" sz="1400" dirty="0">
                <a:latin typeface="Franklin Gothic Medium" panose="020B0603020102020204" pitchFamily="34" charset="0"/>
              </a:rPr>
              <a:t> 100 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196036" y="6230697"/>
            <a:ext cx="3509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1400" dirty="0" err="1">
                <a:latin typeface="Franklin Gothic Medium" panose="020B0603020102020204" pitchFamily="34" charset="0"/>
              </a:rPr>
              <a:t>Owners</a:t>
            </a:r>
            <a:r>
              <a:rPr lang="fi-FI" sz="1400" dirty="0">
                <a:latin typeface="Franklin Gothic Medium" panose="020B0603020102020204" pitchFamily="34" charset="0"/>
              </a:rPr>
              <a:t> 12 </a:t>
            </a:r>
            <a:r>
              <a:rPr lang="fi-FI" sz="1400" dirty="0" err="1">
                <a:latin typeface="Franklin Gothic Medium" panose="020B0603020102020204" pitchFamily="34" charset="0"/>
              </a:rPr>
              <a:t>municipalities</a:t>
            </a:r>
            <a:r>
              <a:rPr lang="fi-FI" sz="1400" dirty="0">
                <a:latin typeface="Franklin Gothic Medium" panose="020B0603020102020204" pitchFamily="34" charset="0"/>
              </a:rPr>
              <a:t>, VET </a:t>
            </a:r>
            <a:r>
              <a:rPr lang="fi-FI" sz="1400" dirty="0" err="1">
                <a:latin typeface="Franklin Gothic Medium" panose="020B0603020102020204" pitchFamily="34" charset="0"/>
              </a:rPr>
              <a:t>units</a:t>
            </a:r>
            <a:r>
              <a:rPr lang="fi-FI" sz="1400" dirty="0">
                <a:latin typeface="Franklin Gothic Medium" panose="020B0603020102020204" pitchFamily="34" charset="0"/>
              </a:rPr>
              <a:t> 6</a:t>
            </a:r>
          </a:p>
        </p:txBody>
      </p:sp>
      <p:pic>
        <p:nvPicPr>
          <p:cNvPr id="33" name="Kuva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108" y="15226"/>
            <a:ext cx="1856233" cy="899707"/>
          </a:xfrm>
          <a:prstGeom prst="rect">
            <a:avLst/>
          </a:prstGeom>
        </p:spPr>
      </p:pic>
      <p:pic>
        <p:nvPicPr>
          <p:cNvPr id="34" name="Kuva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275" y="7184"/>
            <a:ext cx="1948108" cy="944279"/>
          </a:xfrm>
          <a:prstGeom prst="rect">
            <a:avLst/>
          </a:prstGeom>
        </p:spPr>
      </p:pic>
      <p:pic>
        <p:nvPicPr>
          <p:cNvPr id="39" name="Kuva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362" y="1225595"/>
            <a:ext cx="1786591" cy="1045429"/>
          </a:xfrm>
          <a:prstGeom prst="rect">
            <a:avLst/>
          </a:prstGeom>
        </p:spPr>
      </p:pic>
      <p:pic>
        <p:nvPicPr>
          <p:cNvPr id="40" name="Kuva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22" y="3857470"/>
            <a:ext cx="1753322" cy="960881"/>
          </a:xfrm>
          <a:prstGeom prst="rect">
            <a:avLst/>
          </a:prstGeom>
        </p:spPr>
      </p:pic>
      <p:pic>
        <p:nvPicPr>
          <p:cNvPr id="44" name="Kuva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716" y="1342292"/>
            <a:ext cx="1777605" cy="892683"/>
          </a:xfrm>
          <a:prstGeom prst="rect">
            <a:avLst/>
          </a:prstGeom>
        </p:spPr>
      </p:pic>
      <p:pic>
        <p:nvPicPr>
          <p:cNvPr id="46" name="Kuva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377" y="3905110"/>
            <a:ext cx="2082064" cy="986480"/>
          </a:xfrm>
          <a:prstGeom prst="rect">
            <a:avLst/>
          </a:prstGeom>
        </p:spPr>
      </p:pic>
      <p:pic>
        <p:nvPicPr>
          <p:cNvPr id="58" name="Kuva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192" y="1354939"/>
            <a:ext cx="1868464" cy="913834"/>
          </a:xfrm>
          <a:prstGeom prst="rect">
            <a:avLst/>
          </a:prstGeom>
        </p:spPr>
      </p:pic>
      <p:pic>
        <p:nvPicPr>
          <p:cNvPr id="60" name="Kuva 5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905" y="148660"/>
            <a:ext cx="1952587" cy="792973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7363" y="117869"/>
            <a:ext cx="718530" cy="854554"/>
          </a:xfrm>
          <a:prstGeom prst="rect">
            <a:avLst/>
          </a:prstGeom>
        </p:spPr>
      </p:pic>
      <p:pic>
        <p:nvPicPr>
          <p:cNvPr id="61" name="Kuva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726" y="149945"/>
            <a:ext cx="1814738" cy="736990"/>
          </a:xfrm>
          <a:prstGeom prst="rect">
            <a:avLst/>
          </a:prstGeom>
        </p:spPr>
      </p:pic>
      <p:pic>
        <p:nvPicPr>
          <p:cNvPr id="64" name="Kuva 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051" y="2528675"/>
            <a:ext cx="1876881" cy="97122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309" y="53351"/>
            <a:ext cx="1792482" cy="86884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24" y="2662523"/>
            <a:ext cx="1809819" cy="916764"/>
          </a:xfrm>
          <a:prstGeom prst="rect">
            <a:avLst/>
          </a:prstGeom>
        </p:spPr>
      </p:pic>
      <p:sp>
        <p:nvSpPr>
          <p:cNvPr id="37" name="Tekstiruutu 36"/>
          <p:cNvSpPr txBox="1"/>
          <p:nvPr/>
        </p:nvSpPr>
        <p:spPr>
          <a:xfrm>
            <a:off x="6989853" y="946174"/>
            <a:ext cx="2729551" cy="518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i-FI" sz="1400" dirty="0" err="1">
                <a:latin typeface="Franklin Gothic Medium" panose="020B0603020102020204" pitchFamily="34" charset="0"/>
              </a:rPr>
              <a:t>Finland’s</a:t>
            </a:r>
            <a:r>
              <a:rPr lang="fi-FI" sz="1400" dirty="0">
                <a:latin typeface="Franklin Gothic Medium" panose="020B0603020102020204" pitchFamily="34" charset="0"/>
              </a:rPr>
              <a:t> </a:t>
            </a:r>
            <a:r>
              <a:rPr lang="fi-FI" sz="1400" dirty="0" err="1">
                <a:latin typeface="Franklin Gothic Medium" panose="020B0603020102020204" pitchFamily="34" charset="0"/>
              </a:rPr>
              <a:t>most</a:t>
            </a:r>
            <a:r>
              <a:rPr lang="fi-FI" sz="1400" dirty="0">
                <a:latin typeface="Franklin Gothic Medium" panose="020B0603020102020204" pitchFamily="34" charset="0"/>
              </a:rPr>
              <a:t> </a:t>
            </a:r>
            <a:r>
              <a:rPr lang="fi-FI" sz="1400" dirty="0" err="1">
                <a:latin typeface="Franklin Gothic Medium" panose="020B0603020102020204" pitchFamily="34" charset="0"/>
              </a:rPr>
              <a:t>skilled</a:t>
            </a:r>
            <a:r>
              <a:rPr lang="fi-FI" sz="1400" dirty="0">
                <a:latin typeface="Franklin Gothic Medium" panose="020B0603020102020204" pitchFamily="34" charset="0"/>
              </a:rPr>
              <a:t> </a:t>
            </a:r>
            <a:r>
              <a:rPr lang="fi-FI" sz="1400" dirty="0" err="1">
                <a:latin typeface="Franklin Gothic Medium" panose="020B0603020102020204" pitchFamily="34" charset="0"/>
              </a:rPr>
              <a:t>students</a:t>
            </a:r>
            <a:r>
              <a:rPr lang="fi-FI" sz="1400" dirty="0">
                <a:latin typeface="Franklin Gothic Medium" panose="020B0603020102020204" pitchFamily="34" charset="0"/>
              </a:rPr>
              <a:t> </a:t>
            </a:r>
          </a:p>
          <a:p>
            <a:pPr lvl="0" algn="ctr"/>
            <a:endParaRPr lang="fi-FI" sz="1600" b="1" dirty="0">
              <a:latin typeface="Franklin Gothic Medium" panose="020B0603020102020204" pitchFamily="34" charset="0"/>
            </a:endParaRPr>
          </a:p>
        </p:txBody>
      </p:sp>
      <p:sp>
        <p:nvSpPr>
          <p:cNvPr id="38" name="Tekstiruutu 37"/>
          <p:cNvSpPr txBox="1"/>
          <p:nvPr/>
        </p:nvSpPr>
        <p:spPr>
          <a:xfrm>
            <a:off x="3207474" y="4865859"/>
            <a:ext cx="358884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i-FI" sz="1400" dirty="0" err="1">
                <a:latin typeface="Franklin Gothic Medium" panose="020B0603020102020204" pitchFamily="34" charset="0"/>
              </a:rPr>
              <a:t>Student</a:t>
            </a:r>
            <a:r>
              <a:rPr lang="fi-FI" sz="1400" dirty="0">
                <a:latin typeface="Franklin Gothic Medium" panose="020B0603020102020204" pitchFamily="34" charset="0"/>
              </a:rPr>
              <a:t> and </a:t>
            </a:r>
            <a:r>
              <a:rPr lang="fi-FI" sz="1400" dirty="0" err="1">
                <a:latin typeface="Franklin Gothic Medium" panose="020B0603020102020204" pitchFamily="34" charset="0"/>
              </a:rPr>
              <a:t>worklife</a:t>
            </a:r>
            <a:r>
              <a:rPr lang="fi-FI" sz="1400" dirty="0">
                <a:latin typeface="Franklin Gothic Medium" panose="020B0603020102020204" pitchFamily="34" charset="0"/>
              </a:rPr>
              <a:t> </a:t>
            </a:r>
          </a:p>
          <a:p>
            <a:pPr algn="ctr">
              <a:lnSpc>
                <a:spcPts val="1400"/>
              </a:lnSpc>
            </a:pPr>
            <a:r>
              <a:rPr lang="fi-FI" sz="1400" dirty="0" err="1">
                <a:latin typeface="Franklin Gothic Medium" panose="020B0603020102020204" pitchFamily="34" charset="0"/>
              </a:rPr>
              <a:t>excellent</a:t>
            </a:r>
            <a:r>
              <a:rPr lang="fi-FI" sz="1400" dirty="0">
                <a:latin typeface="Franklin Gothic Medium" panose="020B0603020102020204" pitchFamily="34" charset="0"/>
              </a:rPr>
              <a:t> feedback 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681" y="3956742"/>
            <a:ext cx="1991198" cy="917342"/>
          </a:xfrm>
          <a:prstGeom prst="rect">
            <a:avLst/>
          </a:prstGeom>
        </p:spPr>
      </p:pic>
      <p:pic>
        <p:nvPicPr>
          <p:cNvPr id="41" name="Kuva 40">
            <a:extLst>
              <a:ext uri="{FF2B5EF4-FFF2-40B4-BE49-F238E27FC236}">
                <a16:creationId xmlns:a16="http://schemas.microsoft.com/office/drawing/2014/main" id="{E9480941-6D81-42BC-9C96-8934DA21530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58" y="5305061"/>
            <a:ext cx="3156233" cy="926590"/>
          </a:xfrm>
          <a:prstGeom prst="rect">
            <a:avLst/>
          </a:prstGeom>
        </p:spPr>
      </p:pic>
      <p:pic>
        <p:nvPicPr>
          <p:cNvPr id="42" name="Kuva 41">
            <a:extLst>
              <a:ext uri="{FF2B5EF4-FFF2-40B4-BE49-F238E27FC236}">
                <a16:creationId xmlns:a16="http://schemas.microsoft.com/office/drawing/2014/main" id="{A3EC9BEC-3D85-423F-9AC8-E89032016DC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950" y="1423562"/>
            <a:ext cx="4792016" cy="4795641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BE7E964C-E72B-4543-B386-4B30A74B99A8}"/>
              </a:ext>
            </a:extLst>
          </p:cNvPr>
          <p:cNvSpPr/>
          <p:nvPr/>
        </p:nvSpPr>
        <p:spPr>
          <a:xfrm>
            <a:off x="1381349" y="6607157"/>
            <a:ext cx="107151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1200" b="0" cap="none" spc="0" dirty="0">
                <a:ln w="0"/>
                <a:solidFill>
                  <a:schemeClr val="bg1"/>
                </a:solidFill>
              </a:rPr>
              <a:t>@</a:t>
            </a:r>
            <a:r>
              <a:rPr lang="fi-FI" sz="1200" b="0" cap="none" spc="0" dirty="0" err="1">
                <a:ln w="0"/>
                <a:solidFill>
                  <a:schemeClr val="bg1"/>
                </a:solidFill>
              </a:rPr>
              <a:t>esakarvinen</a:t>
            </a:r>
            <a:endParaRPr lang="fi-FI" sz="1200" b="0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5" name="Vuokaaviosymboli: Vaihtoehtoinen käsittely 4">
            <a:extLst>
              <a:ext uri="{FF2B5EF4-FFF2-40B4-BE49-F238E27FC236}">
                <a16:creationId xmlns:a16="http://schemas.microsoft.com/office/drawing/2014/main" id="{0EF732ED-1C1E-9A8C-097E-AB6982B288E3}"/>
              </a:ext>
            </a:extLst>
          </p:cNvPr>
          <p:cNvSpPr/>
          <p:nvPr/>
        </p:nvSpPr>
        <p:spPr>
          <a:xfrm>
            <a:off x="4013557" y="5460591"/>
            <a:ext cx="1867711" cy="902470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2670F148-261D-639B-CFAF-02D2E802E47E}"/>
              </a:ext>
            </a:extLst>
          </p:cNvPr>
          <p:cNvSpPr/>
          <p:nvPr/>
        </p:nvSpPr>
        <p:spPr>
          <a:xfrm>
            <a:off x="4098680" y="5518496"/>
            <a:ext cx="16817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2000" dirty="0">
                <a:ln w="0"/>
              </a:rPr>
              <a:t>70 %</a:t>
            </a:r>
          </a:p>
          <a:p>
            <a:pPr algn="ctr"/>
            <a:r>
              <a:rPr lang="fi-FI" sz="2000" dirty="0" err="1">
                <a:ln w="0"/>
              </a:rPr>
              <a:t>employed</a:t>
            </a:r>
            <a:endParaRPr lang="fi-FI" sz="2000" dirty="0">
              <a:ln w="0"/>
            </a:endParaRPr>
          </a:p>
        </p:txBody>
      </p:sp>
      <p:sp>
        <p:nvSpPr>
          <p:cNvPr id="9" name="Vuokaaviosymboli: Vaihtoehtoinen käsittely 8">
            <a:extLst>
              <a:ext uri="{FF2B5EF4-FFF2-40B4-BE49-F238E27FC236}">
                <a16:creationId xmlns:a16="http://schemas.microsoft.com/office/drawing/2014/main" id="{2268B53E-DD3D-1BF7-5F5D-156142034B79}"/>
              </a:ext>
            </a:extLst>
          </p:cNvPr>
          <p:cNvSpPr/>
          <p:nvPr/>
        </p:nvSpPr>
        <p:spPr>
          <a:xfrm>
            <a:off x="5997710" y="5460591"/>
            <a:ext cx="1867711" cy="902470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Vuokaaviosymboli: Vaihtoehtoinen käsittely 17">
            <a:extLst>
              <a:ext uri="{FF2B5EF4-FFF2-40B4-BE49-F238E27FC236}">
                <a16:creationId xmlns:a16="http://schemas.microsoft.com/office/drawing/2014/main" id="{D2393A20-7F68-1C3B-AD9A-B94F0FE51A24}"/>
              </a:ext>
            </a:extLst>
          </p:cNvPr>
          <p:cNvSpPr/>
          <p:nvPr/>
        </p:nvSpPr>
        <p:spPr>
          <a:xfrm>
            <a:off x="6018150" y="4453449"/>
            <a:ext cx="1867711" cy="902470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Vuokaaviosymboli: Vaihtoehtoinen käsittely 19">
            <a:extLst>
              <a:ext uri="{FF2B5EF4-FFF2-40B4-BE49-F238E27FC236}">
                <a16:creationId xmlns:a16="http://schemas.microsoft.com/office/drawing/2014/main" id="{B25AFBC2-D771-2115-0D50-D4648FB21343}"/>
              </a:ext>
            </a:extLst>
          </p:cNvPr>
          <p:cNvSpPr/>
          <p:nvPr/>
        </p:nvSpPr>
        <p:spPr>
          <a:xfrm>
            <a:off x="9962726" y="5286253"/>
            <a:ext cx="1867711" cy="902470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86C56CDC-73FA-80DA-9A0A-7691377DBA97}"/>
              </a:ext>
            </a:extLst>
          </p:cNvPr>
          <p:cNvSpPr/>
          <p:nvPr/>
        </p:nvSpPr>
        <p:spPr>
          <a:xfrm>
            <a:off x="5991380" y="4548097"/>
            <a:ext cx="186771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2000" dirty="0">
                <a:ln w="0"/>
              </a:rPr>
              <a:t>6 % </a:t>
            </a:r>
            <a:r>
              <a:rPr lang="fi-FI" sz="2000" dirty="0" err="1">
                <a:ln w="0"/>
              </a:rPr>
              <a:t>entrepreneurs</a:t>
            </a:r>
            <a:endParaRPr lang="fi-FI" sz="2000" dirty="0">
              <a:ln w="0"/>
            </a:endParaRPr>
          </a:p>
          <a:p>
            <a:pPr algn="ctr"/>
            <a:endParaRPr lang="fi-FI" sz="2000" dirty="0">
              <a:ln w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E706CC55-FD15-34FA-991A-8D38F8FEF0AF}"/>
              </a:ext>
            </a:extLst>
          </p:cNvPr>
          <p:cNvSpPr/>
          <p:nvPr/>
        </p:nvSpPr>
        <p:spPr>
          <a:xfrm>
            <a:off x="5985051" y="5444907"/>
            <a:ext cx="186771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2000" dirty="0">
                <a:ln w="0"/>
              </a:rPr>
              <a:t>10 % </a:t>
            </a:r>
            <a:r>
              <a:rPr lang="fi-FI" sz="2000" dirty="0" err="1">
                <a:ln w="0"/>
              </a:rPr>
              <a:t>postgraduate</a:t>
            </a:r>
            <a:endParaRPr lang="fi-FI" sz="2000" dirty="0">
              <a:ln w="0"/>
            </a:endParaRPr>
          </a:p>
          <a:p>
            <a:pPr algn="ctr"/>
            <a:r>
              <a:rPr lang="fi-FI" sz="2000" dirty="0" err="1">
                <a:ln w="0"/>
              </a:rPr>
              <a:t>studies</a:t>
            </a:r>
            <a:endParaRPr lang="fi-FI" sz="2000" dirty="0">
              <a:ln w="0"/>
            </a:endParaRP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C73F712F-52F0-FE18-3A8F-6654A1197A38}"/>
              </a:ext>
            </a:extLst>
          </p:cNvPr>
          <p:cNvSpPr/>
          <p:nvPr/>
        </p:nvSpPr>
        <p:spPr>
          <a:xfrm>
            <a:off x="9962726" y="5226432"/>
            <a:ext cx="18677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2000" dirty="0">
                <a:ln w="0"/>
              </a:rPr>
              <a:t>90 % </a:t>
            </a:r>
          </a:p>
          <a:p>
            <a:pPr algn="ctr"/>
            <a:r>
              <a:rPr lang="fi-FI" sz="2000" dirty="0" err="1">
                <a:ln w="0"/>
              </a:rPr>
              <a:t>gets</a:t>
            </a:r>
            <a:r>
              <a:rPr lang="fi-FI" sz="2000" dirty="0">
                <a:ln w="0"/>
              </a:rPr>
              <a:t> a </a:t>
            </a:r>
            <a:r>
              <a:rPr lang="fi-FI" sz="2000" dirty="0" err="1">
                <a:ln w="0"/>
              </a:rPr>
              <a:t>job</a:t>
            </a:r>
            <a:r>
              <a:rPr lang="fi-FI" sz="2000" dirty="0">
                <a:ln w="0"/>
              </a:rPr>
              <a:t> in North Karelia</a:t>
            </a:r>
          </a:p>
          <a:p>
            <a:pPr algn="ctr"/>
            <a:endParaRPr lang="fi-FI" sz="20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036977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kstiruutu 49">
            <a:extLst>
              <a:ext uri="{FF2B5EF4-FFF2-40B4-BE49-F238E27FC236}">
                <a16:creationId xmlns:a16="http://schemas.microsoft.com/office/drawing/2014/main" id="{FF5FBDF5-9174-43BA-9A4E-FE04B79024EF}"/>
              </a:ext>
            </a:extLst>
          </p:cNvPr>
          <p:cNvSpPr txBox="1"/>
          <p:nvPr/>
        </p:nvSpPr>
        <p:spPr>
          <a:xfrm>
            <a:off x="4341985" y="3105622"/>
            <a:ext cx="4237147" cy="61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1200"/>
              </a:spcAft>
            </a:pPr>
            <a:r>
              <a:rPr lang="fi-FI" sz="1600" b="1">
                <a:solidFill>
                  <a:schemeClr val="bg1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Kuntayhtymän johtaja, rehtori</a:t>
            </a:r>
          </a:p>
          <a:p>
            <a:pPr algn="ctr">
              <a:spcAft>
                <a:spcPts val="1200"/>
              </a:spcAft>
            </a:pPr>
            <a:endParaRPr lang="fi-FI" sz="110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CD7DFF86-309F-4925-90B6-5D02B2D1F8BE}"/>
              </a:ext>
            </a:extLst>
          </p:cNvPr>
          <p:cNvSpPr/>
          <p:nvPr/>
        </p:nvSpPr>
        <p:spPr>
          <a:xfrm>
            <a:off x="9426364" y="660763"/>
            <a:ext cx="1589148" cy="171301"/>
          </a:xfrm>
          <a:custGeom>
            <a:avLst/>
            <a:gdLst>
              <a:gd name="connsiteX0" fmla="*/ 0 w 1436748"/>
              <a:gd name="connsiteY0" fmla="*/ 0 h 171301"/>
              <a:gd name="connsiteX1" fmla="*/ 1436748 w 1436748"/>
              <a:gd name="connsiteY1" fmla="*/ 0 h 171301"/>
              <a:gd name="connsiteX2" fmla="*/ 1436748 w 1436748"/>
              <a:gd name="connsiteY2" fmla="*/ 171301 h 171301"/>
              <a:gd name="connsiteX3" fmla="*/ 0 w 1436748"/>
              <a:gd name="connsiteY3" fmla="*/ 171301 h 171301"/>
              <a:gd name="connsiteX4" fmla="*/ 0 w 1436748"/>
              <a:gd name="connsiteY4" fmla="*/ 0 h 171301"/>
              <a:gd name="connsiteX0" fmla="*/ 146050 w 1436748"/>
              <a:gd name="connsiteY0" fmla="*/ 0 h 171301"/>
              <a:gd name="connsiteX1" fmla="*/ 1436748 w 1436748"/>
              <a:gd name="connsiteY1" fmla="*/ 0 h 171301"/>
              <a:gd name="connsiteX2" fmla="*/ 1436748 w 1436748"/>
              <a:gd name="connsiteY2" fmla="*/ 171301 h 171301"/>
              <a:gd name="connsiteX3" fmla="*/ 0 w 1436748"/>
              <a:gd name="connsiteY3" fmla="*/ 171301 h 171301"/>
              <a:gd name="connsiteX4" fmla="*/ 146050 w 1436748"/>
              <a:gd name="connsiteY4" fmla="*/ 0 h 171301"/>
              <a:gd name="connsiteX0" fmla="*/ 146050 w 1614548"/>
              <a:gd name="connsiteY0" fmla="*/ 0 h 171301"/>
              <a:gd name="connsiteX1" fmla="*/ 1614548 w 1614548"/>
              <a:gd name="connsiteY1" fmla="*/ 0 h 171301"/>
              <a:gd name="connsiteX2" fmla="*/ 1436748 w 1614548"/>
              <a:gd name="connsiteY2" fmla="*/ 171301 h 171301"/>
              <a:gd name="connsiteX3" fmla="*/ 0 w 1614548"/>
              <a:gd name="connsiteY3" fmla="*/ 171301 h 171301"/>
              <a:gd name="connsiteX4" fmla="*/ 146050 w 1614548"/>
              <a:gd name="connsiteY4" fmla="*/ 0 h 171301"/>
              <a:gd name="connsiteX0" fmla="*/ 146050 w 1614548"/>
              <a:gd name="connsiteY0" fmla="*/ 0 h 171301"/>
              <a:gd name="connsiteX1" fmla="*/ 1614548 w 1614548"/>
              <a:gd name="connsiteY1" fmla="*/ 0 h 171301"/>
              <a:gd name="connsiteX2" fmla="*/ 1487548 w 1614548"/>
              <a:gd name="connsiteY2" fmla="*/ 171301 h 171301"/>
              <a:gd name="connsiteX3" fmla="*/ 0 w 1614548"/>
              <a:gd name="connsiteY3" fmla="*/ 171301 h 171301"/>
              <a:gd name="connsiteX4" fmla="*/ 146050 w 1614548"/>
              <a:gd name="connsiteY4" fmla="*/ 0 h 171301"/>
              <a:gd name="connsiteX0" fmla="*/ 120650 w 1589148"/>
              <a:gd name="connsiteY0" fmla="*/ 0 h 171301"/>
              <a:gd name="connsiteX1" fmla="*/ 1589148 w 1589148"/>
              <a:gd name="connsiteY1" fmla="*/ 0 h 171301"/>
              <a:gd name="connsiteX2" fmla="*/ 1462148 w 1589148"/>
              <a:gd name="connsiteY2" fmla="*/ 171301 h 171301"/>
              <a:gd name="connsiteX3" fmla="*/ 0 w 1589148"/>
              <a:gd name="connsiteY3" fmla="*/ 171301 h 171301"/>
              <a:gd name="connsiteX4" fmla="*/ 120650 w 1589148"/>
              <a:gd name="connsiteY4" fmla="*/ 0 h 17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148" h="171301">
                <a:moveTo>
                  <a:pt x="120650" y="0"/>
                </a:moveTo>
                <a:lnTo>
                  <a:pt x="1589148" y="0"/>
                </a:lnTo>
                <a:lnTo>
                  <a:pt x="1462148" y="171301"/>
                </a:lnTo>
                <a:lnTo>
                  <a:pt x="0" y="171301"/>
                </a:lnTo>
                <a:lnTo>
                  <a:pt x="1206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Otsikko 66">
            <a:extLst>
              <a:ext uri="{FF2B5EF4-FFF2-40B4-BE49-F238E27FC236}">
                <a16:creationId xmlns:a16="http://schemas.microsoft.com/office/drawing/2014/main" id="{CE602BB0-6662-48E3-B672-62CE40C72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193" y="457585"/>
            <a:ext cx="9025203" cy="446263"/>
          </a:xfrm>
        </p:spPr>
        <p:txBody>
          <a:bodyPr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GB" sz="2400" i="0" dirty="0">
                <a:latin typeface="Franklin Gothic Demi" panose="020B0703020102020204" pitchFamily="34" charset="0"/>
              </a:rPr>
              <a:t>North Karelia Municipal Education and Training Consortium</a:t>
            </a:r>
            <a:br>
              <a:rPr lang="en-GB" sz="2400" i="0" dirty="0">
                <a:latin typeface="Franklin Gothic Demi" panose="020B0703020102020204" pitchFamily="34" charset="0"/>
              </a:rPr>
            </a:br>
            <a:endParaRPr lang="en-GB" sz="2400" i="0" dirty="0">
              <a:latin typeface="Franklin Gothic Demi" panose="020B0703020102020204" pitchFamily="34" charset="0"/>
            </a:endParaRPr>
          </a:p>
        </p:txBody>
      </p:sp>
      <p:pic>
        <p:nvPicPr>
          <p:cNvPr id="41" name="Kuva 40">
            <a:extLst>
              <a:ext uri="{FF2B5EF4-FFF2-40B4-BE49-F238E27FC236}">
                <a16:creationId xmlns:a16="http://schemas.microsoft.com/office/drawing/2014/main" id="{6563152B-735C-4339-AC19-7FEA6CC780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048" y="836372"/>
            <a:ext cx="1358761" cy="581288"/>
          </a:xfrm>
          <a:prstGeom prst="rect">
            <a:avLst/>
          </a:prstGeom>
        </p:spPr>
      </p:pic>
      <p:pic>
        <p:nvPicPr>
          <p:cNvPr id="2" name="Kuva 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DD21992D-C5C1-3FD1-A0B3-666399C840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087" y="2832725"/>
            <a:ext cx="947905" cy="708150"/>
          </a:xfrm>
          <a:prstGeom prst="rect">
            <a:avLst/>
          </a:prstGeom>
        </p:spPr>
      </p:pic>
      <p:pic>
        <p:nvPicPr>
          <p:cNvPr id="3" name="Kuva 2" descr="Kuva, joka sisältää kohteen merkki&#10;&#10;Kuvaus luotu automaattisesti">
            <a:extLst>
              <a:ext uri="{FF2B5EF4-FFF2-40B4-BE49-F238E27FC236}">
                <a16:creationId xmlns:a16="http://schemas.microsoft.com/office/drawing/2014/main" id="{06B6D81E-A81A-76EC-A582-34B21E657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22" y="3821249"/>
            <a:ext cx="2999920" cy="2923721"/>
          </a:xfrm>
          <a:prstGeom prst="rect">
            <a:avLst/>
          </a:prstGeom>
        </p:spPr>
      </p:pic>
      <p:sp>
        <p:nvSpPr>
          <p:cNvPr id="4" name="Suorakulmio 7">
            <a:extLst>
              <a:ext uri="{FF2B5EF4-FFF2-40B4-BE49-F238E27FC236}">
                <a16:creationId xmlns:a16="http://schemas.microsoft.com/office/drawing/2014/main" id="{9B2D947F-D79D-BF5E-E782-363E600288AE}"/>
              </a:ext>
            </a:extLst>
          </p:cNvPr>
          <p:cNvSpPr/>
          <p:nvPr/>
        </p:nvSpPr>
        <p:spPr>
          <a:xfrm>
            <a:off x="3447501" y="1851831"/>
            <a:ext cx="6280700" cy="1097369"/>
          </a:xfrm>
          <a:custGeom>
            <a:avLst/>
            <a:gdLst>
              <a:gd name="connsiteX0" fmla="*/ 0 w 3550368"/>
              <a:gd name="connsiteY0" fmla="*/ 0 h 648513"/>
              <a:gd name="connsiteX1" fmla="*/ 3550368 w 3550368"/>
              <a:gd name="connsiteY1" fmla="*/ 0 h 648513"/>
              <a:gd name="connsiteX2" fmla="*/ 3550368 w 3550368"/>
              <a:gd name="connsiteY2" fmla="*/ 648513 h 648513"/>
              <a:gd name="connsiteX3" fmla="*/ 0 w 3550368"/>
              <a:gd name="connsiteY3" fmla="*/ 648513 h 648513"/>
              <a:gd name="connsiteX4" fmla="*/ 0 w 3550368"/>
              <a:gd name="connsiteY4" fmla="*/ 0 h 648513"/>
              <a:gd name="connsiteX0" fmla="*/ 0 w 4083768"/>
              <a:gd name="connsiteY0" fmla="*/ 0 h 648513"/>
              <a:gd name="connsiteX1" fmla="*/ 4083768 w 4083768"/>
              <a:gd name="connsiteY1" fmla="*/ 0 h 648513"/>
              <a:gd name="connsiteX2" fmla="*/ 3550368 w 4083768"/>
              <a:gd name="connsiteY2" fmla="*/ 648513 h 648513"/>
              <a:gd name="connsiteX3" fmla="*/ 0 w 4083768"/>
              <a:gd name="connsiteY3" fmla="*/ 648513 h 648513"/>
              <a:gd name="connsiteX4" fmla="*/ 0 w 4083768"/>
              <a:gd name="connsiteY4" fmla="*/ 0 h 648513"/>
              <a:gd name="connsiteX0" fmla="*/ 0 w 4127274"/>
              <a:gd name="connsiteY0" fmla="*/ 4253 h 652766"/>
              <a:gd name="connsiteX1" fmla="*/ 4127274 w 4127274"/>
              <a:gd name="connsiteY1" fmla="*/ 0 h 652766"/>
              <a:gd name="connsiteX2" fmla="*/ 3550368 w 4127274"/>
              <a:gd name="connsiteY2" fmla="*/ 652766 h 652766"/>
              <a:gd name="connsiteX3" fmla="*/ 0 w 4127274"/>
              <a:gd name="connsiteY3" fmla="*/ 652766 h 652766"/>
              <a:gd name="connsiteX4" fmla="*/ 0 w 4127274"/>
              <a:gd name="connsiteY4" fmla="*/ 4253 h 652766"/>
              <a:gd name="connsiteX0" fmla="*/ 0 w 4026422"/>
              <a:gd name="connsiteY0" fmla="*/ 0 h 648513"/>
              <a:gd name="connsiteX1" fmla="*/ 4026422 w 4026422"/>
              <a:gd name="connsiteY1" fmla="*/ 1693 h 648513"/>
              <a:gd name="connsiteX2" fmla="*/ 3550368 w 4026422"/>
              <a:gd name="connsiteY2" fmla="*/ 648513 h 648513"/>
              <a:gd name="connsiteX3" fmla="*/ 0 w 4026422"/>
              <a:gd name="connsiteY3" fmla="*/ 648513 h 648513"/>
              <a:gd name="connsiteX4" fmla="*/ 0 w 4026422"/>
              <a:gd name="connsiteY4" fmla="*/ 0 h 648513"/>
              <a:gd name="connsiteX0" fmla="*/ 0 w 3843659"/>
              <a:gd name="connsiteY0" fmla="*/ 0 h 648513"/>
              <a:gd name="connsiteX1" fmla="*/ 3843659 w 3843659"/>
              <a:gd name="connsiteY1" fmla="*/ 1693 h 648513"/>
              <a:gd name="connsiteX2" fmla="*/ 3550368 w 3843659"/>
              <a:gd name="connsiteY2" fmla="*/ 648513 h 648513"/>
              <a:gd name="connsiteX3" fmla="*/ 0 w 3843659"/>
              <a:gd name="connsiteY3" fmla="*/ 648513 h 648513"/>
              <a:gd name="connsiteX4" fmla="*/ 0 w 3843659"/>
              <a:gd name="connsiteY4" fmla="*/ 0 h 648513"/>
              <a:gd name="connsiteX0" fmla="*/ 0 w 3550368"/>
              <a:gd name="connsiteY0" fmla="*/ 0 h 648513"/>
              <a:gd name="connsiteX1" fmla="*/ 3300123 w 3550368"/>
              <a:gd name="connsiteY1" fmla="*/ 1693 h 648513"/>
              <a:gd name="connsiteX2" fmla="*/ 3550368 w 3550368"/>
              <a:gd name="connsiteY2" fmla="*/ 648513 h 648513"/>
              <a:gd name="connsiteX3" fmla="*/ 0 w 3550368"/>
              <a:gd name="connsiteY3" fmla="*/ 648513 h 648513"/>
              <a:gd name="connsiteX4" fmla="*/ 0 w 3550368"/>
              <a:gd name="connsiteY4" fmla="*/ 0 h 64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0368" h="648513">
                <a:moveTo>
                  <a:pt x="0" y="0"/>
                </a:moveTo>
                <a:lnTo>
                  <a:pt x="3300123" y="1693"/>
                </a:lnTo>
                <a:lnTo>
                  <a:pt x="3550368" y="648513"/>
                </a:lnTo>
                <a:lnTo>
                  <a:pt x="0" y="648513"/>
                </a:lnTo>
                <a:lnTo>
                  <a:pt x="0" y="0"/>
                </a:lnTo>
                <a:close/>
              </a:path>
            </a:pathLst>
          </a:custGeom>
          <a:solidFill>
            <a:srgbClr val="E30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7">
            <a:extLst>
              <a:ext uri="{FF2B5EF4-FFF2-40B4-BE49-F238E27FC236}">
                <a16:creationId xmlns:a16="http://schemas.microsoft.com/office/drawing/2014/main" id="{BFACEB15-B4F2-2D36-32E3-A2E5BFA95D24}"/>
              </a:ext>
            </a:extLst>
          </p:cNvPr>
          <p:cNvSpPr/>
          <p:nvPr/>
        </p:nvSpPr>
        <p:spPr>
          <a:xfrm>
            <a:off x="2140354" y="2971254"/>
            <a:ext cx="7854546" cy="459666"/>
          </a:xfrm>
          <a:custGeom>
            <a:avLst/>
            <a:gdLst>
              <a:gd name="connsiteX0" fmla="*/ 0 w 3550368"/>
              <a:gd name="connsiteY0" fmla="*/ 0 h 648513"/>
              <a:gd name="connsiteX1" fmla="*/ 3550368 w 3550368"/>
              <a:gd name="connsiteY1" fmla="*/ 0 h 648513"/>
              <a:gd name="connsiteX2" fmla="*/ 3550368 w 3550368"/>
              <a:gd name="connsiteY2" fmla="*/ 648513 h 648513"/>
              <a:gd name="connsiteX3" fmla="*/ 0 w 3550368"/>
              <a:gd name="connsiteY3" fmla="*/ 648513 h 648513"/>
              <a:gd name="connsiteX4" fmla="*/ 0 w 3550368"/>
              <a:gd name="connsiteY4" fmla="*/ 0 h 648513"/>
              <a:gd name="connsiteX0" fmla="*/ 0 w 4083768"/>
              <a:gd name="connsiteY0" fmla="*/ 0 h 648513"/>
              <a:gd name="connsiteX1" fmla="*/ 4083768 w 4083768"/>
              <a:gd name="connsiteY1" fmla="*/ 0 h 648513"/>
              <a:gd name="connsiteX2" fmla="*/ 3550368 w 4083768"/>
              <a:gd name="connsiteY2" fmla="*/ 648513 h 648513"/>
              <a:gd name="connsiteX3" fmla="*/ 0 w 4083768"/>
              <a:gd name="connsiteY3" fmla="*/ 648513 h 648513"/>
              <a:gd name="connsiteX4" fmla="*/ 0 w 4083768"/>
              <a:gd name="connsiteY4" fmla="*/ 0 h 648513"/>
              <a:gd name="connsiteX0" fmla="*/ 0 w 4083768"/>
              <a:gd name="connsiteY0" fmla="*/ 0 h 648513"/>
              <a:gd name="connsiteX1" fmla="*/ 4083768 w 4083768"/>
              <a:gd name="connsiteY1" fmla="*/ 0 h 648513"/>
              <a:gd name="connsiteX2" fmla="*/ 3550368 w 4083768"/>
              <a:gd name="connsiteY2" fmla="*/ 648513 h 648513"/>
              <a:gd name="connsiteX3" fmla="*/ 0 w 4083768"/>
              <a:gd name="connsiteY3" fmla="*/ 278505 h 648513"/>
              <a:gd name="connsiteX4" fmla="*/ 0 w 4083768"/>
              <a:gd name="connsiteY4" fmla="*/ 0 h 648513"/>
              <a:gd name="connsiteX0" fmla="*/ 0 w 4083768"/>
              <a:gd name="connsiteY0" fmla="*/ 0 h 284884"/>
              <a:gd name="connsiteX1" fmla="*/ 4083768 w 4083768"/>
              <a:gd name="connsiteY1" fmla="*/ 0 h 284884"/>
              <a:gd name="connsiteX2" fmla="*/ 3517739 w 4083768"/>
              <a:gd name="connsiteY2" fmla="*/ 284884 h 284884"/>
              <a:gd name="connsiteX3" fmla="*/ 0 w 4083768"/>
              <a:gd name="connsiteY3" fmla="*/ 278505 h 284884"/>
              <a:gd name="connsiteX4" fmla="*/ 0 w 4083768"/>
              <a:gd name="connsiteY4" fmla="*/ 0 h 284884"/>
              <a:gd name="connsiteX0" fmla="*/ 0 w 4083768"/>
              <a:gd name="connsiteY0" fmla="*/ 0 h 284884"/>
              <a:gd name="connsiteX1" fmla="*/ 4083768 w 4083768"/>
              <a:gd name="connsiteY1" fmla="*/ 0 h 284884"/>
              <a:gd name="connsiteX2" fmla="*/ 3656414 w 4083768"/>
              <a:gd name="connsiteY2" fmla="*/ 284884 h 284884"/>
              <a:gd name="connsiteX3" fmla="*/ 0 w 4083768"/>
              <a:gd name="connsiteY3" fmla="*/ 278505 h 284884"/>
              <a:gd name="connsiteX4" fmla="*/ 0 w 4083768"/>
              <a:gd name="connsiteY4" fmla="*/ 0 h 284884"/>
              <a:gd name="connsiteX0" fmla="*/ 0 w 3656414"/>
              <a:gd name="connsiteY0" fmla="*/ 0 h 284884"/>
              <a:gd name="connsiteX1" fmla="*/ 3537226 w 3656414"/>
              <a:gd name="connsiteY1" fmla="*/ 0 h 284884"/>
              <a:gd name="connsiteX2" fmla="*/ 3656414 w 3656414"/>
              <a:gd name="connsiteY2" fmla="*/ 284884 h 284884"/>
              <a:gd name="connsiteX3" fmla="*/ 0 w 3656414"/>
              <a:gd name="connsiteY3" fmla="*/ 278505 h 284884"/>
              <a:gd name="connsiteX4" fmla="*/ 0 w 3656414"/>
              <a:gd name="connsiteY4" fmla="*/ 0 h 284884"/>
              <a:gd name="connsiteX0" fmla="*/ 0 w 3537226"/>
              <a:gd name="connsiteY0" fmla="*/ 0 h 278505"/>
              <a:gd name="connsiteX1" fmla="*/ 3537226 w 3537226"/>
              <a:gd name="connsiteY1" fmla="*/ 0 h 278505"/>
              <a:gd name="connsiteX2" fmla="*/ 3248547 w 3537226"/>
              <a:gd name="connsiteY2" fmla="*/ 272125 h 278505"/>
              <a:gd name="connsiteX3" fmla="*/ 0 w 3537226"/>
              <a:gd name="connsiteY3" fmla="*/ 278505 h 278505"/>
              <a:gd name="connsiteX4" fmla="*/ 0 w 3537226"/>
              <a:gd name="connsiteY4" fmla="*/ 0 h 278505"/>
              <a:gd name="connsiteX0" fmla="*/ 0 w 5094190"/>
              <a:gd name="connsiteY0" fmla="*/ 0 h 284451"/>
              <a:gd name="connsiteX1" fmla="*/ 5094190 w 5094190"/>
              <a:gd name="connsiteY1" fmla="*/ 5946 h 284451"/>
              <a:gd name="connsiteX2" fmla="*/ 4805511 w 5094190"/>
              <a:gd name="connsiteY2" fmla="*/ 278071 h 284451"/>
              <a:gd name="connsiteX3" fmla="*/ 1556964 w 5094190"/>
              <a:gd name="connsiteY3" fmla="*/ 284451 h 284451"/>
              <a:gd name="connsiteX4" fmla="*/ 0 w 5094190"/>
              <a:gd name="connsiteY4" fmla="*/ 0 h 284451"/>
              <a:gd name="connsiteX0" fmla="*/ 0 w 5094190"/>
              <a:gd name="connsiteY0" fmla="*/ 0 h 296343"/>
              <a:gd name="connsiteX1" fmla="*/ 5094190 w 5094190"/>
              <a:gd name="connsiteY1" fmla="*/ 5946 h 296343"/>
              <a:gd name="connsiteX2" fmla="*/ 4805511 w 5094190"/>
              <a:gd name="connsiteY2" fmla="*/ 278071 h 296343"/>
              <a:gd name="connsiteX3" fmla="*/ 1 w 5094190"/>
              <a:gd name="connsiteY3" fmla="*/ 296343 h 296343"/>
              <a:gd name="connsiteX4" fmla="*/ 0 w 5094190"/>
              <a:gd name="connsiteY4" fmla="*/ 0 h 296343"/>
              <a:gd name="connsiteX0" fmla="*/ 6153 w 5100343"/>
              <a:gd name="connsiteY0" fmla="*/ 0 h 290397"/>
              <a:gd name="connsiteX1" fmla="*/ 5100343 w 5100343"/>
              <a:gd name="connsiteY1" fmla="*/ 5946 h 290397"/>
              <a:gd name="connsiteX2" fmla="*/ 4811664 w 5100343"/>
              <a:gd name="connsiteY2" fmla="*/ 278071 h 290397"/>
              <a:gd name="connsiteX3" fmla="*/ 0 w 5100343"/>
              <a:gd name="connsiteY3" fmla="*/ 290397 h 290397"/>
              <a:gd name="connsiteX4" fmla="*/ 6153 w 5100343"/>
              <a:gd name="connsiteY4" fmla="*/ 0 h 290397"/>
              <a:gd name="connsiteX0" fmla="*/ 0 w 5094190"/>
              <a:gd name="connsiteY0" fmla="*/ 0 h 284452"/>
              <a:gd name="connsiteX1" fmla="*/ 5094190 w 5094190"/>
              <a:gd name="connsiteY1" fmla="*/ 5946 h 284452"/>
              <a:gd name="connsiteX2" fmla="*/ 4805511 w 5094190"/>
              <a:gd name="connsiteY2" fmla="*/ 278071 h 284452"/>
              <a:gd name="connsiteX3" fmla="*/ 6155 w 5094190"/>
              <a:gd name="connsiteY3" fmla="*/ 284452 h 284452"/>
              <a:gd name="connsiteX4" fmla="*/ 0 w 5094190"/>
              <a:gd name="connsiteY4" fmla="*/ 0 h 284452"/>
              <a:gd name="connsiteX0" fmla="*/ 0 w 5094190"/>
              <a:gd name="connsiteY0" fmla="*/ 0 h 290398"/>
              <a:gd name="connsiteX1" fmla="*/ 5094190 w 5094190"/>
              <a:gd name="connsiteY1" fmla="*/ 5946 h 290398"/>
              <a:gd name="connsiteX2" fmla="*/ 4805511 w 5094190"/>
              <a:gd name="connsiteY2" fmla="*/ 278071 h 290398"/>
              <a:gd name="connsiteX3" fmla="*/ 36925 w 5094190"/>
              <a:gd name="connsiteY3" fmla="*/ 290398 h 290398"/>
              <a:gd name="connsiteX4" fmla="*/ 0 w 5094190"/>
              <a:gd name="connsiteY4" fmla="*/ 0 h 290398"/>
              <a:gd name="connsiteX0" fmla="*/ 0 w 5094190"/>
              <a:gd name="connsiteY0" fmla="*/ 0 h 290398"/>
              <a:gd name="connsiteX1" fmla="*/ 5094190 w 5094190"/>
              <a:gd name="connsiteY1" fmla="*/ 5946 h 290398"/>
              <a:gd name="connsiteX2" fmla="*/ 4805511 w 5094190"/>
              <a:gd name="connsiteY2" fmla="*/ 278071 h 290398"/>
              <a:gd name="connsiteX3" fmla="*/ 6154 w 5094190"/>
              <a:gd name="connsiteY3" fmla="*/ 290398 h 290398"/>
              <a:gd name="connsiteX4" fmla="*/ 0 w 5094190"/>
              <a:gd name="connsiteY4" fmla="*/ 0 h 290398"/>
              <a:gd name="connsiteX0" fmla="*/ 3750 w 5097940"/>
              <a:gd name="connsiteY0" fmla="*/ 0 h 290398"/>
              <a:gd name="connsiteX1" fmla="*/ 5097940 w 5097940"/>
              <a:gd name="connsiteY1" fmla="*/ 5946 h 290398"/>
              <a:gd name="connsiteX2" fmla="*/ 4809261 w 5097940"/>
              <a:gd name="connsiteY2" fmla="*/ 278071 h 290398"/>
              <a:gd name="connsiteX3" fmla="*/ 0 w 5097940"/>
              <a:gd name="connsiteY3" fmla="*/ 290398 h 290398"/>
              <a:gd name="connsiteX4" fmla="*/ 3750 w 5097940"/>
              <a:gd name="connsiteY4" fmla="*/ 0 h 290398"/>
              <a:gd name="connsiteX0" fmla="*/ 3750 w 4991195"/>
              <a:gd name="connsiteY0" fmla="*/ 0 h 290398"/>
              <a:gd name="connsiteX1" fmla="*/ 4991195 w 4991195"/>
              <a:gd name="connsiteY1" fmla="*/ 0 h 290398"/>
              <a:gd name="connsiteX2" fmla="*/ 4809261 w 4991195"/>
              <a:gd name="connsiteY2" fmla="*/ 278071 h 290398"/>
              <a:gd name="connsiteX3" fmla="*/ 0 w 4991195"/>
              <a:gd name="connsiteY3" fmla="*/ 290398 h 290398"/>
              <a:gd name="connsiteX4" fmla="*/ 3750 w 4991195"/>
              <a:gd name="connsiteY4" fmla="*/ 0 h 290398"/>
              <a:gd name="connsiteX0" fmla="*/ 3750 w 4959047"/>
              <a:gd name="connsiteY0" fmla="*/ 0 h 290398"/>
              <a:gd name="connsiteX1" fmla="*/ 4959047 w 4959047"/>
              <a:gd name="connsiteY1" fmla="*/ 0 h 290398"/>
              <a:gd name="connsiteX2" fmla="*/ 4809261 w 4959047"/>
              <a:gd name="connsiteY2" fmla="*/ 278071 h 290398"/>
              <a:gd name="connsiteX3" fmla="*/ 0 w 4959047"/>
              <a:gd name="connsiteY3" fmla="*/ 290398 h 290398"/>
              <a:gd name="connsiteX4" fmla="*/ 3750 w 4959047"/>
              <a:gd name="connsiteY4" fmla="*/ 0 h 290398"/>
              <a:gd name="connsiteX0" fmla="*/ 175806 w 4959047"/>
              <a:gd name="connsiteY0" fmla="*/ 0 h 292418"/>
              <a:gd name="connsiteX1" fmla="*/ 4959047 w 4959047"/>
              <a:gd name="connsiteY1" fmla="*/ 2020 h 292418"/>
              <a:gd name="connsiteX2" fmla="*/ 4809261 w 4959047"/>
              <a:gd name="connsiteY2" fmla="*/ 280091 h 292418"/>
              <a:gd name="connsiteX3" fmla="*/ 0 w 4959047"/>
              <a:gd name="connsiteY3" fmla="*/ 292418 h 292418"/>
              <a:gd name="connsiteX4" fmla="*/ 175806 w 4959047"/>
              <a:gd name="connsiteY4" fmla="*/ 0 h 292418"/>
              <a:gd name="connsiteX0" fmla="*/ 175806 w 4959047"/>
              <a:gd name="connsiteY0" fmla="*/ 0 h 292418"/>
              <a:gd name="connsiteX1" fmla="*/ 4959047 w 4959047"/>
              <a:gd name="connsiteY1" fmla="*/ 2020 h 292418"/>
              <a:gd name="connsiteX2" fmla="*/ 4809261 w 4959047"/>
              <a:gd name="connsiteY2" fmla="*/ 280091 h 292418"/>
              <a:gd name="connsiteX3" fmla="*/ 0 w 4959047"/>
              <a:gd name="connsiteY3" fmla="*/ 292418 h 292418"/>
              <a:gd name="connsiteX4" fmla="*/ 175806 w 4959047"/>
              <a:gd name="connsiteY4" fmla="*/ 0 h 292418"/>
              <a:gd name="connsiteX0" fmla="*/ 175806 w 4959047"/>
              <a:gd name="connsiteY0" fmla="*/ 0 h 292418"/>
              <a:gd name="connsiteX1" fmla="*/ 4959047 w 4959047"/>
              <a:gd name="connsiteY1" fmla="*/ 2020 h 292418"/>
              <a:gd name="connsiteX2" fmla="*/ 4809261 w 4959047"/>
              <a:gd name="connsiteY2" fmla="*/ 280091 h 292418"/>
              <a:gd name="connsiteX3" fmla="*/ 0 w 4959047"/>
              <a:gd name="connsiteY3" fmla="*/ 292418 h 292418"/>
              <a:gd name="connsiteX4" fmla="*/ 175806 w 4959047"/>
              <a:gd name="connsiteY4" fmla="*/ 0 h 292418"/>
              <a:gd name="connsiteX0" fmla="*/ 175806 w 4809261"/>
              <a:gd name="connsiteY0" fmla="*/ 0 h 292418"/>
              <a:gd name="connsiteX1" fmla="*/ 4665914 w 4809261"/>
              <a:gd name="connsiteY1" fmla="*/ 2020 h 292418"/>
              <a:gd name="connsiteX2" fmla="*/ 4809261 w 4809261"/>
              <a:gd name="connsiteY2" fmla="*/ 280091 h 292418"/>
              <a:gd name="connsiteX3" fmla="*/ 0 w 4809261"/>
              <a:gd name="connsiteY3" fmla="*/ 292418 h 292418"/>
              <a:gd name="connsiteX4" fmla="*/ 175806 w 4809261"/>
              <a:gd name="connsiteY4" fmla="*/ 0 h 292418"/>
              <a:gd name="connsiteX0" fmla="*/ 175806 w 4809261"/>
              <a:gd name="connsiteY0" fmla="*/ 0 h 292418"/>
              <a:gd name="connsiteX1" fmla="*/ 4665914 w 4809261"/>
              <a:gd name="connsiteY1" fmla="*/ 2020 h 292418"/>
              <a:gd name="connsiteX2" fmla="*/ 4809261 w 4809261"/>
              <a:gd name="connsiteY2" fmla="*/ 280091 h 292418"/>
              <a:gd name="connsiteX3" fmla="*/ 0 w 4809261"/>
              <a:gd name="connsiteY3" fmla="*/ 292418 h 292418"/>
              <a:gd name="connsiteX4" fmla="*/ 175806 w 4809261"/>
              <a:gd name="connsiteY4" fmla="*/ 0 h 29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9261" h="292418">
                <a:moveTo>
                  <a:pt x="175806" y="0"/>
                </a:moveTo>
                <a:lnTo>
                  <a:pt x="4665914" y="2020"/>
                </a:lnTo>
                <a:lnTo>
                  <a:pt x="4809261" y="280091"/>
                </a:lnTo>
                <a:lnTo>
                  <a:pt x="0" y="292418"/>
                </a:lnTo>
                <a:cubicBezTo>
                  <a:pt x="82842" y="171419"/>
                  <a:pt x="107833" y="110900"/>
                  <a:pt x="175806" y="0"/>
                </a:cubicBezTo>
                <a:close/>
              </a:path>
            </a:pathLst>
          </a:custGeom>
          <a:solidFill>
            <a:srgbClr val="E30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0CE7608-9969-E838-6123-F1150E6C7D2F}"/>
              </a:ext>
            </a:extLst>
          </p:cNvPr>
          <p:cNvSpPr txBox="1"/>
          <p:nvPr/>
        </p:nvSpPr>
        <p:spPr>
          <a:xfrm>
            <a:off x="3333189" y="1944954"/>
            <a:ext cx="4817663" cy="97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i-FI" sz="1600" b="1" dirty="0">
                <a:solidFill>
                  <a:schemeClr val="bg1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COUNCIL </a:t>
            </a:r>
          </a:p>
          <a:p>
            <a:pPr algn="ctr">
              <a:lnSpc>
                <a:spcPts val="1400"/>
              </a:lnSpc>
            </a:pPr>
            <a:r>
              <a:rPr lang="fi-FI" sz="1050" b="1" dirty="0" err="1">
                <a:solidFill>
                  <a:schemeClr val="bg1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Chairperson</a:t>
            </a:r>
            <a:r>
              <a:rPr lang="fi-FI" sz="1050" b="1" dirty="0">
                <a:solidFill>
                  <a:schemeClr val="bg1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 </a:t>
            </a:r>
            <a:r>
              <a:rPr lang="fi-FI" sz="1050" b="1" dirty="0" err="1">
                <a:solidFill>
                  <a:schemeClr val="bg1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Mr</a:t>
            </a:r>
            <a:r>
              <a:rPr lang="fi-FI" sz="1050" b="1" dirty="0">
                <a:solidFill>
                  <a:schemeClr val="bg1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 Ville Toivanen (52 </a:t>
            </a:r>
            <a:r>
              <a:rPr lang="fi-FI" sz="1050" b="1" dirty="0" err="1">
                <a:solidFill>
                  <a:schemeClr val="bg1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members</a:t>
            </a:r>
            <a:r>
              <a:rPr lang="fi-FI" sz="1050" b="1" dirty="0">
                <a:solidFill>
                  <a:schemeClr val="bg1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)</a:t>
            </a:r>
          </a:p>
          <a:p>
            <a:pPr algn="ctr">
              <a:lnSpc>
                <a:spcPts val="1400"/>
              </a:lnSpc>
            </a:pPr>
            <a:endParaRPr lang="fi-FI" sz="105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fi-FI" sz="1600" b="1" dirty="0">
                <a:solidFill>
                  <a:schemeClr val="bg1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BOARD </a:t>
            </a:r>
            <a:endParaRPr lang="fi-FI" b="1" dirty="0">
              <a:solidFill>
                <a:schemeClr val="bg1"/>
              </a:solidFill>
              <a:latin typeface="Franklin Gothic Medium" panose="020B060302010202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1400"/>
              </a:lnSpc>
              <a:spcAft>
                <a:spcPts val="1200"/>
              </a:spcAft>
            </a:pPr>
            <a:r>
              <a:rPr lang="fi-FI" sz="1050" b="1" dirty="0" err="1">
                <a:solidFill>
                  <a:schemeClr val="bg1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Chairperson</a:t>
            </a:r>
            <a:r>
              <a:rPr lang="fi-FI" sz="1050" b="1" dirty="0">
                <a:solidFill>
                  <a:schemeClr val="bg1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 Ms Sanna Rissanen (11 </a:t>
            </a:r>
            <a:r>
              <a:rPr lang="fi-FI" sz="1050" b="1" dirty="0" err="1">
                <a:solidFill>
                  <a:schemeClr val="bg1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members</a:t>
            </a:r>
            <a:r>
              <a:rPr lang="fi-FI" sz="1050" b="1" dirty="0">
                <a:solidFill>
                  <a:schemeClr val="bg1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)</a:t>
            </a:r>
            <a:endParaRPr lang="fi-FI" sz="1050" dirty="0">
              <a:solidFill>
                <a:schemeClr val="bg1"/>
              </a:solidFill>
              <a:latin typeface="Franklin Gothic Medium" panose="020B06030201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553313-1935-242B-3D27-3739AB67DEEE}"/>
              </a:ext>
            </a:extLst>
          </p:cNvPr>
          <p:cNvSpPr txBox="1"/>
          <p:nvPr/>
        </p:nvSpPr>
        <p:spPr>
          <a:xfrm>
            <a:off x="3868848" y="3069340"/>
            <a:ext cx="4237147" cy="61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1200"/>
              </a:spcAft>
            </a:pPr>
            <a:r>
              <a:rPr lang="fi-FI" sz="1050" b="1" dirty="0" err="1">
                <a:solidFill>
                  <a:schemeClr val="bg1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Director</a:t>
            </a:r>
            <a:r>
              <a:rPr lang="fi-FI" sz="1050" b="1" dirty="0">
                <a:solidFill>
                  <a:schemeClr val="bg1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, </a:t>
            </a:r>
            <a:r>
              <a:rPr lang="fi-FI" sz="1050" b="1" dirty="0" err="1">
                <a:solidFill>
                  <a:schemeClr val="bg1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Principal</a:t>
            </a:r>
            <a:r>
              <a:rPr lang="fi-FI" sz="1050" b="1" dirty="0">
                <a:solidFill>
                  <a:schemeClr val="bg1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 </a:t>
            </a:r>
            <a:r>
              <a:rPr lang="fi-FI" sz="1050" b="1" dirty="0" err="1">
                <a:solidFill>
                  <a:schemeClr val="bg1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Mr</a:t>
            </a:r>
            <a:r>
              <a:rPr lang="fi-FI" sz="1050" b="1" dirty="0">
                <a:solidFill>
                  <a:schemeClr val="bg1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 Esa Karvinen</a:t>
            </a:r>
          </a:p>
          <a:p>
            <a:pPr algn="ctr">
              <a:spcAft>
                <a:spcPts val="1200"/>
              </a:spcAft>
            </a:pPr>
            <a:endParaRPr lang="fi-FI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Suorakulmio 7">
            <a:extLst>
              <a:ext uri="{FF2B5EF4-FFF2-40B4-BE49-F238E27FC236}">
                <a16:creationId xmlns:a16="http://schemas.microsoft.com/office/drawing/2014/main" id="{2C6B8BC0-7F8E-19AC-86A2-FF45B6B67B1B}"/>
              </a:ext>
            </a:extLst>
          </p:cNvPr>
          <p:cNvSpPr/>
          <p:nvPr/>
        </p:nvSpPr>
        <p:spPr>
          <a:xfrm>
            <a:off x="2146604" y="5763491"/>
            <a:ext cx="8760379" cy="612763"/>
          </a:xfrm>
          <a:custGeom>
            <a:avLst/>
            <a:gdLst>
              <a:gd name="connsiteX0" fmla="*/ 0 w 3550368"/>
              <a:gd name="connsiteY0" fmla="*/ 0 h 648513"/>
              <a:gd name="connsiteX1" fmla="*/ 3550368 w 3550368"/>
              <a:gd name="connsiteY1" fmla="*/ 0 h 648513"/>
              <a:gd name="connsiteX2" fmla="*/ 3550368 w 3550368"/>
              <a:gd name="connsiteY2" fmla="*/ 648513 h 648513"/>
              <a:gd name="connsiteX3" fmla="*/ 0 w 3550368"/>
              <a:gd name="connsiteY3" fmla="*/ 648513 h 648513"/>
              <a:gd name="connsiteX4" fmla="*/ 0 w 3550368"/>
              <a:gd name="connsiteY4" fmla="*/ 0 h 648513"/>
              <a:gd name="connsiteX0" fmla="*/ 0 w 4083768"/>
              <a:gd name="connsiteY0" fmla="*/ 0 h 648513"/>
              <a:gd name="connsiteX1" fmla="*/ 4083768 w 4083768"/>
              <a:gd name="connsiteY1" fmla="*/ 0 h 648513"/>
              <a:gd name="connsiteX2" fmla="*/ 3550368 w 4083768"/>
              <a:gd name="connsiteY2" fmla="*/ 648513 h 648513"/>
              <a:gd name="connsiteX3" fmla="*/ 0 w 4083768"/>
              <a:gd name="connsiteY3" fmla="*/ 648513 h 648513"/>
              <a:gd name="connsiteX4" fmla="*/ 0 w 4083768"/>
              <a:gd name="connsiteY4" fmla="*/ 0 h 648513"/>
              <a:gd name="connsiteX0" fmla="*/ 0 w 4083768"/>
              <a:gd name="connsiteY0" fmla="*/ 0 h 648513"/>
              <a:gd name="connsiteX1" fmla="*/ 4083768 w 4083768"/>
              <a:gd name="connsiteY1" fmla="*/ 0 h 648513"/>
              <a:gd name="connsiteX2" fmla="*/ 3550368 w 4083768"/>
              <a:gd name="connsiteY2" fmla="*/ 648513 h 648513"/>
              <a:gd name="connsiteX3" fmla="*/ 0 w 4083768"/>
              <a:gd name="connsiteY3" fmla="*/ 278505 h 648513"/>
              <a:gd name="connsiteX4" fmla="*/ 0 w 4083768"/>
              <a:gd name="connsiteY4" fmla="*/ 0 h 648513"/>
              <a:gd name="connsiteX0" fmla="*/ 0 w 4083768"/>
              <a:gd name="connsiteY0" fmla="*/ 0 h 284884"/>
              <a:gd name="connsiteX1" fmla="*/ 4083768 w 4083768"/>
              <a:gd name="connsiteY1" fmla="*/ 0 h 284884"/>
              <a:gd name="connsiteX2" fmla="*/ 3517739 w 4083768"/>
              <a:gd name="connsiteY2" fmla="*/ 284884 h 284884"/>
              <a:gd name="connsiteX3" fmla="*/ 0 w 4083768"/>
              <a:gd name="connsiteY3" fmla="*/ 278505 h 284884"/>
              <a:gd name="connsiteX4" fmla="*/ 0 w 4083768"/>
              <a:gd name="connsiteY4" fmla="*/ 0 h 284884"/>
              <a:gd name="connsiteX0" fmla="*/ 0 w 4083768"/>
              <a:gd name="connsiteY0" fmla="*/ 0 h 284884"/>
              <a:gd name="connsiteX1" fmla="*/ 4083768 w 4083768"/>
              <a:gd name="connsiteY1" fmla="*/ 0 h 284884"/>
              <a:gd name="connsiteX2" fmla="*/ 3656414 w 4083768"/>
              <a:gd name="connsiteY2" fmla="*/ 284884 h 284884"/>
              <a:gd name="connsiteX3" fmla="*/ 0 w 4083768"/>
              <a:gd name="connsiteY3" fmla="*/ 278505 h 284884"/>
              <a:gd name="connsiteX4" fmla="*/ 0 w 4083768"/>
              <a:gd name="connsiteY4" fmla="*/ 0 h 284884"/>
              <a:gd name="connsiteX0" fmla="*/ 0 w 3656414"/>
              <a:gd name="connsiteY0" fmla="*/ 0 h 284884"/>
              <a:gd name="connsiteX1" fmla="*/ 3537226 w 3656414"/>
              <a:gd name="connsiteY1" fmla="*/ 0 h 284884"/>
              <a:gd name="connsiteX2" fmla="*/ 3656414 w 3656414"/>
              <a:gd name="connsiteY2" fmla="*/ 284884 h 284884"/>
              <a:gd name="connsiteX3" fmla="*/ 0 w 3656414"/>
              <a:gd name="connsiteY3" fmla="*/ 278505 h 284884"/>
              <a:gd name="connsiteX4" fmla="*/ 0 w 3656414"/>
              <a:gd name="connsiteY4" fmla="*/ 0 h 284884"/>
              <a:gd name="connsiteX0" fmla="*/ 0 w 3537226"/>
              <a:gd name="connsiteY0" fmla="*/ 0 h 278505"/>
              <a:gd name="connsiteX1" fmla="*/ 3537226 w 3537226"/>
              <a:gd name="connsiteY1" fmla="*/ 0 h 278505"/>
              <a:gd name="connsiteX2" fmla="*/ 3248547 w 3537226"/>
              <a:gd name="connsiteY2" fmla="*/ 272125 h 278505"/>
              <a:gd name="connsiteX3" fmla="*/ 0 w 3537226"/>
              <a:gd name="connsiteY3" fmla="*/ 278505 h 278505"/>
              <a:gd name="connsiteX4" fmla="*/ 0 w 3537226"/>
              <a:gd name="connsiteY4" fmla="*/ 0 h 278505"/>
              <a:gd name="connsiteX0" fmla="*/ 0 w 6354393"/>
              <a:gd name="connsiteY0" fmla="*/ 9721 h 288226"/>
              <a:gd name="connsiteX1" fmla="*/ 6354393 w 6354393"/>
              <a:gd name="connsiteY1" fmla="*/ 0 h 288226"/>
              <a:gd name="connsiteX2" fmla="*/ 3248547 w 6354393"/>
              <a:gd name="connsiteY2" fmla="*/ 281846 h 288226"/>
              <a:gd name="connsiteX3" fmla="*/ 0 w 6354393"/>
              <a:gd name="connsiteY3" fmla="*/ 288226 h 288226"/>
              <a:gd name="connsiteX4" fmla="*/ 0 w 6354393"/>
              <a:gd name="connsiteY4" fmla="*/ 9721 h 288226"/>
              <a:gd name="connsiteX0" fmla="*/ 0 w 6354393"/>
              <a:gd name="connsiteY0" fmla="*/ 9721 h 288226"/>
              <a:gd name="connsiteX1" fmla="*/ 6354393 w 6354393"/>
              <a:gd name="connsiteY1" fmla="*/ 0 h 288226"/>
              <a:gd name="connsiteX2" fmla="*/ 6025469 w 6354393"/>
              <a:gd name="connsiteY2" fmla="*/ 272125 h 288226"/>
              <a:gd name="connsiteX3" fmla="*/ 0 w 6354393"/>
              <a:gd name="connsiteY3" fmla="*/ 288226 h 288226"/>
              <a:gd name="connsiteX4" fmla="*/ 0 w 6354393"/>
              <a:gd name="connsiteY4" fmla="*/ 9721 h 288226"/>
              <a:gd name="connsiteX0" fmla="*/ 0 w 6354393"/>
              <a:gd name="connsiteY0" fmla="*/ 9721 h 288226"/>
              <a:gd name="connsiteX1" fmla="*/ 6354393 w 6354393"/>
              <a:gd name="connsiteY1" fmla="*/ 0 h 288226"/>
              <a:gd name="connsiteX2" fmla="*/ 6014158 w 6354393"/>
              <a:gd name="connsiteY2" fmla="*/ 278071 h 288226"/>
              <a:gd name="connsiteX3" fmla="*/ 0 w 6354393"/>
              <a:gd name="connsiteY3" fmla="*/ 288226 h 288226"/>
              <a:gd name="connsiteX4" fmla="*/ 0 w 6354393"/>
              <a:gd name="connsiteY4" fmla="*/ 9721 h 288226"/>
              <a:gd name="connsiteX0" fmla="*/ 0 w 6354393"/>
              <a:gd name="connsiteY0" fmla="*/ 9721 h 289963"/>
              <a:gd name="connsiteX1" fmla="*/ 6354393 w 6354393"/>
              <a:gd name="connsiteY1" fmla="*/ 0 h 289963"/>
              <a:gd name="connsiteX2" fmla="*/ 6008502 w 6354393"/>
              <a:gd name="connsiteY2" fmla="*/ 289963 h 289963"/>
              <a:gd name="connsiteX3" fmla="*/ 0 w 6354393"/>
              <a:gd name="connsiteY3" fmla="*/ 288226 h 289963"/>
              <a:gd name="connsiteX4" fmla="*/ 0 w 6354393"/>
              <a:gd name="connsiteY4" fmla="*/ 9721 h 289963"/>
              <a:gd name="connsiteX0" fmla="*/ 0 w 6348738"/>
              <a:gd name="connsiteY0" fmla="*/ 0 h 280242"/>
              <a:gd name="connsiteX1" fmla="*/ 6348738 w 6348738"/>
              <a:gd name="connsiteY1" fmla="*/ 2171 h 280242"/>
              <a:gd name="connsiteX2" fmla="*/ 6008502 w 6348738"/>
              <a:gd name="connsiteY2" fmla="*/ 280242 h 280242"/>
              <a:gd name="connsiteX3" fmla="*/ 0 w 6348738"/>
              <a:gd name="connsiteY3" fmla="*/ 278505 h 280242"/>
              <a:gd name="connsiteX4" fmla="*/ 0 w 6348738"/>
              <a:gd name="connsiteY4" fmla="*/ 0 h 280242"/>
              <a:gd name="connsiteX0" fmla="*/ 0 w 6348738"/>
              <a:gd name="connsiteY0" fmla="*/ 7398 h 287640"/>
              <a:gd name="connsiteX1" fmla="*/ 6348738 w 6348738"/>
              <a:gd name="connsiteY1" fmla="*/ 0 h 287640"/>
              <a:gd name="connsiteX2" fmla="*/ 6008502 w 6348738"/>
              <a:gd name="connsiteY2" fmla="*/ 287640 h 287640"/>
              <a:gd name="connsiteX3" fmla="*/ 0 w 6348738"/>
              <a:gd name="connsiteY3" fmla="*/ 285903 h 287640"/>
              <a:gd name="connsiteX4" fmla="*/ 0 w 6348738"/>
              <a:gd name="connsiteY4" fmla="*/ 7398 h 287640"/>
              <a:gd name="connsiteX0" fmla="*/ 0 w 6348738"/>
              <a:gd name="connsiteY0" fmla="*/ 0 h 280242"/>
              <a:gd name="connsiteX1" fmla="*/ 6348738 w 6348738"/>
              <a:gd name="connsiteY1" fmla="*/ 0 h 280242"/>
              <a:gd name="connsiteX2" fmla="*/ 6008502 w 6348738"/>
              <a:gd name="connsiteY2" fmla="*/ 280242 h 280242"/>
              <a:gd name="connsiteX3" fmla="*/ 0 w 6348738"/>
              <a:gd name="connsiteY3" fmla="*/ 278505 h 280242"/>
              <a:gd name="connsiteX4" fmla="*/ 0 w 6348738"/>
              <a:gd name="connsiteY4" fmla="*/ 0 h 28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8738" h="280242">
                <a:moveTo>
                  <a:pt x="0" y="0"/>
                </a:moveTo>
                <a:lnTo>
                  <a:pt x="6348738" y="0"/>
                </a:lnTo>
                <a:lnTo>
                  <a:pt x="6008502" y="280242"/>
                </a:lnTo>
                <a:lnTo>
                  <a:pt x="0" y="278505"/>
                </a:lnTo>
                <a:lnTo>
                  <a:pt x="0" y="0"/>
                </a:lnTo>
                <a:close/>
              </a:path>
            </a:pathLst>
          </a:custGeom>
          <a:solidFill>
            <a:srgbClr val="D98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7">
            <a:extLst>
              <a:ext uri="{FF2B5EF4-FFF2-40B4-BE49-F238E27FC236}">
                <a16:creationId xmlns:a16="http://schemas.microsoft.com/office/drawing/2014/main" id="{709BBEE4-8546-2DBF-0CCE-2CA1C571F24F}"/>
              </a:ext>
            </a:extLst>
          </p:cNvPr>
          <p:cNvSpPr/>
          <p:nvPr/>
        </p:nvSpPr>
        <p:spPr>
          <a:xfrm>
            <a:off x="9421035" y="3437718"/>
            <a:ext cx="2347871" cy="2300441"/>
          </a:xfrm>
          <a:custGeom>
            <a:avLst/>
            <a:gdLst>
              <a:gd name="connsiteX0" fmla="*/ 0 w 3550368"/>
              <a:gd name="connsiteY0" fmla="*/ 0 h 648513"/>
              <a:gd name="connsiteX1" fmla="*/ 3550368 w 3550368"/>
              <a:gd name="connsiteY1" fmla="*/ 0 h 648513"/>
              <a:gd name="connsiteX2" fmla="*/ 3550368 w 3550368"/>
              <a:gd name="connsiteY2" fmla="*/ 648513 h 648513"/>
              <a:gd name="connsiteX3" fmla="*/ 0 w 3550368"/>
              <a:gd name="connsiteY3" fmla="*/ 648513 h 648513"/>
              <a:gd name="connsiteX4" fmla="*/ 0 w 3550368"/>
              <a:gd name="connsiteY4" fmla="*/ 0 h 648513"/>
              <a:gd name="connsiteX0" fmla="*/ 0 w 4083768"/>
              <a:gd name="connsiteY0" fmla="*/ 0 h 648513"/>
              <a:gd name="connsiteX1" fmla="*/ 4083768 w 4083768"/>
              <a:gd name="connsiteY1" fmla="*/ 0 h 648513"/>
              <a:gd name="connsiteX2" fmla="*/ 3550368 w 4083768"/>
              <a:gd name="connsiteY2" fmla="*/ 648513 h 648513"/>
              <a:gd name="connsiteX3" fmla="*/ 0 w 4083768"/>
              <a:gd name="connsiteY3" fmla="*/ 648513 h 648513"/>
              <a:gd name="connsiteX4" fmla="*/ 0 w 4083768"/>
              <a:gd name="connsiteY4" fmla="*/ 0 h 648513"/>
              <a:gd name="connsiteX0" fmla="*/ 0 w 4127274"/>
              <a:gd name="connsiteY0" fmla="*/ 4253 h 652766"/>
              <a:gd name="connsiteX1" fmla="*/ 4127274 w 4127274"/>
              <a:gd name="connsiteY1" fmla="*/ 0 h 652766"/>
              <a:gd name="connsiteX2" fmla="*/ 3550368 w 4127274"/>
              <a:gd name="connsiteY2" fmla="*/ 652766 h 652766"/>
              <a:gd name="connsiteX3" fmla="*/ 0 w 4127274"/>
              <a:gd name="connsiteY3" fmla="*/ 652766 h 652766"/>
              <a:gd name="connsiteX4" fmla="*/ 0 w 4127274"/>
              <a:gd name="connsiteY4" fmla="*/ 4253 h 652766"/>
              <a:gd name="connsiteX0" fmla="*/ 0 w 4127274"/>
              <a:gd name="connsiteY0" fmla="*/ 4253 h 655602"/>
              <a:gd name="connsiteX1" fmla="*/ 4127274 w 4127274"/>
              <a:gd name="connsiteY1" fmla="*/ 0 h 655602"/>
              <a:gd name="connsiteX2" fmla="*/ 2885421 w 4127274"/>
              <a:gd name="connsiteY2" fmla="*/ 655602 h 655602"/>
              <a:gd name="connsiteX3" fmla="*/ 0 w 4127274"/>
              <a:gd name="connsiteY3" fmla="*/ 652766 h 655602"/>
              <a:gd name="connsiteX4" fmla="*/ 0 w 4127274"/>
              <a:gd name="connsiteY4" fmla="*/ 4253 h 655602"/>
              <a:gd name="connsiteX0" fmla="*/ 1252574 w 5379848"/>
              <a:gd name="connsiteY0" fmla="*/ 4253 h 655602"/>
              <a:gd name="connsiteX1" fmla="*/ 5379848 w 5379848"/>
              <a:gd name="connsiteY1" fmla="*/ 0 h 655602"/>
              <a:gd name="connsiteX2" fmla="*/ 4137995 w 5379848"/>
              <a:gd name="connsiteY2" fmla="*/ 655602 h 655602"/>
              <a:gd name="connsiteX3" fmla="*/ 0 w 5379848"/>
              <a:gd name="connsiteY3" fmla="*/ 655602 h 655602"/>
              <a:gd name="connsiteX4" fmla="*/ 1252574 w 5379848"/>
              <a:gd name="connsiteY4" fmla="*/ 4253 h 655602"/>
              <a:gd name="connsiteX0" fmla="*/ 1252574 w 5519972"/>
              <a:gd name="connsiteY0" fmla="*/ 0 h 651349"/>
              <a:gd name="connsiteX1" fmla="*/ 5519972 w 5519972"/>
              <a:gd name="connsiteY1" fmla="*/ 1720 h 651349"/>
              <a:gd name="connsiteX2" fmla="*/ 4137995 w 5519972"/>
              <a:gd name="connsiteY2" fmla="*/ 651349 h 651349"/>
              <a:gd name="connsiteX3" fmla="*/ 0 w 5519972"/>
              <a:gd name="connsiteY3" fmla="*/ 651349 h 651349"/>
              <a:gd name="connsiteX4" fmla="*/ 1252574 w 5519972"/>
              <a:gd name="connsiteY4" fmla="*/ 0 h 651349"/>
              <a:gd name="connsiteX0" fmla="*/ 1244330 w 5519972"/>
              <a:gd name="connsiteY0" fmla="*/ 0 h 651349"/>
              <a:gd name="connsiteX1" fmla="*/ 5519972 w 5519972"/>
              <a:gd name="connsiteY1" fmla="*/ 1720 h 651349"/>
              <a:gd name="connsiteX2" fmla="*/ 4137995 w 5519972"/>
              <a:gd name="connsiteY2" fmla="*/ 651349 h 651349"/>
              <a:gd name="connsiteX3" fmla="*/ 0 w 5519972"/>
              <a:gd name="connsiteY3" fmla="*/ 651349 h 651349"/>
              <a:gd name="connsiteX4" fmla="*/ 1244330 w 5519972"/>
              <a:gd name="connsiteY4" fmla="*/ 0 h 651349"/>
              <a:gd name="connsiteX0" fmla="*/ 1273362 w 5519972"/>
              <a:gd name="connsiteY0" fmla="*/ 0 h 651349"/>
              <a:gd name="connsiteX1" fmla="*/ 5519972 w 5519972"/>
              <a:gd name="connsiteY1" fmla="*/ 1720 h 651349"/>
              <a:gd name="connsiteX2" fmla="*/ 4137995 w 5519972"/>
              <a:gd name="connsiteY2" fmla="*/ 651349 h 651349"/>
              <a:gd name="connsiteX3" fmla="*/ 0 w 5519972"/>
              <a:gd name="connsiteY3" fmla="*/ 651349 h 651349"/>
              <a:gd name="connsiteX4" fmla="*/ 1273362 w 5519972"/>
              <a:gd name="connsiteY4" fmla="*/ 0 h 651349"/>
              <a:gd name="connsiteX0" fmla="*/ 1321751 w 5519972"/>
              <a:gd name="connsiteY0" fmla="*/ 0 h 649856"/>
              <a:gd name="connsiteX1" fmla="*/ 5519972 w 5519972"/>
              <a:gd name="connsiteY1" fmla="*/ 227 h 649856"/>
              <a:gd name="connsiteX2" fmla="*/ 4137995 w 5519972"/>
              <a:gd name="connsiteY2" fmla="*/ 649856 h 649856"/>
              <a:gd name="connsiteX3" fmla="*/ 0 w 5519972"/>
              <a:gd name="connsiteY3" fmla="*/ 649856 h 649856"/>
              <a:gd name="connsiteX4" fmla="*/ 1321751 w 5519972"/>
              <a:gd name="connsiteY4" fmla="*/ 0 h 649856"/>
              <a:gd name="connsiteX0" fmla="*/ 1370137 w 5519972"/>
              <a:gd name="connsiteY0" fmla="*/ 0 h 649856"/>
              <a:gd name="connsiteX1" fmla="*/ 5519972 w 5519972"/>
              <a:gd name="connsiteY1" fmla="*/ 227 h 649856"/>
              <a:gd name="connsiteX2" fmla="*/ 4137995 w 5519972"/>
              <a:gd name="connsiteY2" fmla="*/ 649856 h 649856"/>
              <a:gd name="connsiteX3" fmla="*/ 0 w 5519972"/>
              <a:gd name="connsiteY3" fmla="*/ 649856 h 649856"/>
              <a:gd name="connsiteX4" fmla="*/ 1370137 w 5519972"/>
              <a:gd name="connsiteY4" fmla="*/ 0 h 649856"/>
              <a:gd name="connsiteX0" fmla="*/ 1418526 w 5519972"/>
              <a:gd name="connsiteY0" fmla="*/ 0 h 649856"/>
              <a:gd name="connsiteX1" fmla="*/ 5519972 w 5519972"/>
              <a:gd name="connsiteY1" fmla="*/ 227 h 649856"/>
              <a:gd name="connsiteX2" fmla="*/ 4137995 w 5519972"/>
              <a:gd name="connsiteY2" fmla="*/ 649856 h 649856"/>
              <a:gd name="connsiteX3" fmla="*/ 0 w 5519972"/>
              <a:gd name="connsiteY3" fmla="*/ 649856 h 649856"/>
              <a:gd name="connsiteX4" fmla="*/ 1418526 w 5519972"/>
              <a:gd name="connsiteY4" fmla="*/ 0 h 649856"/>
              <a:gd name="connsiteX0" fmla="*/ 1466912 w 5519972"/>
              <a:gd name="connsiteY0" fmla="*/ 0 h 649856"/>
              <a:gd name="connsiteX1" fmla="*/ 5519972 w 5519972"/>
              <a:gd name="connsiteY1" fmla="*/ 227 h 649856"/>
              <a:gd name="connsiteX2" fmla="*/ 4137995 w 5519972"/>
              <a:gd name="connsiteY2" fmla="*/ 649856 h 649856"/>
              <a:gd name="connsiteX3" fmla="*/ 0 w 5519972"/>
              <a:gd name="connsiteY3" fmla="*/ 649856 h 649856"/>
              <a:gd name="connsiteX4" fmla="*/ 1466912 w 5519972"/>
              <a:gd name="connsiteY4" fmla="*/ 0 h 649856"/>
              <a:gd name="connsiteX0" fmla="*/ 1466912 w 6644731"/>
              <a:gd name="connsiteY0" fmla="*/ 2288 h 652144"/>
              <a:gd name="connsiteX1" fmla="*/ 6644731 w 6644731"/>
              <a:gd name="connsiteY1" fmla="*/ 0 h 652144"/>
              <a:gd name="connsiteX2" fmla="*/ 4137995 w 6644731"/>
              <a:gd name="connsiteY2" fmla="*/ 652144 h 652144"/>
              <a:gd name="connsiteX3" fmla="*/ 0 w 6644731"/>
              <a:gd name="connsiteY3" fmla="*/ 652144 h 652144"/>
              <a:gd name="connsiteX4" fmla="*/ 1466912 w 6644731"/>
              <a:gd name="connsiteY4" fmla="*/ 2288 h 652144"/>
              <a:gd name="connsiteX0" fmla="*/ 1516532 w 6644731"/>
              <a:gd name="connsiteY0" fmla="*/ 2288 h 652144"/>
              <a:gd name="connsiteX1" fmla="*/ 6644731 w 6644731"/>
              <a:gd name="connsiteY1" fmla="*/ 0 h 652144"/>
              <a:gd name="connsiteX2" fmla="*/ 4137995 w 6644731"/>
              <a:gd name="connsiteY2" fmla="*/ 652144 h 652144"/>
              <a:gd name="connsiteX3" fmla="*/ 0 w 6644731"/>
              <a:gd name="connsiteY3" fmla="*/ 652144 h 652144"/>
              <a:gd name="connsiteX4" fmla="*/ 1516532 w 6644731"/>
              <a:gd name="connsiteY4" fmla="*/ 2288 h 652144"/>
              <a:gd name="connsiteX0" fmla="*/ 1544887 w 6644731"/>
              <a:gd name="connsiteY0" fmla="*/ 3284 h 652144"/>
              <a:gd name="connsiteX1" fmla="*/ 6644731 w 6644731"/>
              <a:gd name="connsiteY1" fmla="*/ 0 h 652144"/>
              <a:gd name="connsiteX2" fmla="*/ 4137995 w 6644731"/>
              <a:gd name="connsiteY2" fmla="*/ 652144 h 652144"/>
              <a:gd name="connsiteX3" fmla="*/ 0 w 6644731"/>
              <a:gd name="connsiteY3" fmla="*/ 652144 h 652144"/>
              <a:gd name="connsiteX4" fmla="*/ 1544887 w 6644731"/>
              <a:gd name="connsiteY4" fmla="*/ 3284 h 652144"/>
              <a:gd name="connsiteX0" fmla="*/ 1573241 w 6644731"/>
              <a:gd name="connsiteY0" fmla="*/ 2288 h 652144"/>
              <a:gd name="connsiteX1" fmla="*/ 6644731 w 6644731"/>
              <a:gd name="connsiteY1" fmla="*/ 0 h 652144"/>
              <a:gd name="connsiteX2" fmla="*/ 4137995 w 6644731"/>
              <a:gd name="connsiteY2" fmla="*/ 652144 h 652144"/>
              <a:gd name="connsiteX3" fmla="*/ 0 w 6644731"/>
              <a:gd name="connsiteY3" fmla="*/ 652144 h 652144"/>
              <a:gd name="connsiteX4" fmla="*/ 1573241 w 6644731"/>
              <a:gd name="connsiteY4" fmla="*/ 2288 h 652144"/>
              <a:gd name="connsiteX0" fmla="*/ 1580330 w 6644731"/>
              <a:gd name="connsiteY0" fmla="*/ 1292 h 652144"/>
              <a:gd name="connsiteX1" fmla="*/ 6644731 w 6644731"/>
              <a:gd name="connsiteY1" fmla="*/ 0 h 652144"/>
              <a:gd name="connsiteX2" fmla="*/ 4137995 w 6644731"/>
              <a:gd name="connsiteY2" fmla="*/ 652144 h 652144"/>
              <a:gd name="connsiteX3" fmla="*/ 0 w 6644731"/>
              <a:gd name="connsiteY3" fmla="*/ 652144 h 652144"/>
              <a:gd name="connsiteX4" fmla="*/ 1580330 w 6644731"/>
              <a:gd name="connsiteY4" fmla="*/ 1292 h 652144"/>
              <a:gd name="connsiteX0" fmla="*/ 1615773 w 6680174"/>
              <a:gd name="connsiteY0" fmla="*/ 1292 h 652144"/>
              <a:gd name="connsiteX1" fmla="*/ 6680174 w 6680174"/>
              <a:gd name="connsiteY1" fmla="*/ 0 h 652144"/>
              <a:gd name="connsiteX2" fmla="*/ 4173438 w 6680174"/>
              <a:gd name="connsiteY2" fmla="*/ 652144 h 652144"/>
              <a:gd name="connsiteX3" fmla="*/ 0 w 6680174"/>
              <a:gd name="connsiteY3" fmla="*/ 652144 h 652144"/>
              <a:gd name="connsiteX4" fmla="*/ 1615773 w 6680174"/>
              <a:gd name="connsiteY4" fmla="*/ 1292 h 652144"/>
              <a:gd name="connsiteX0" fmla="*/ 1622862 w 6680174"/>
              <a:gd name="connsiteY0" fmla="*/ 1292 h 652144"/>
              <a:gd name="connsiteX1" fmla="*/ 6680174 w 6680174"/>
              <a:gd name="connsiteY1" fmla="*/ 0 h 652144"/>
              <a:gd name="connsiteX2" fmla="*/ 4173438 w 6680174"/>
              <a:gd name="connsiteY2" fmla="*/ 652144 h 652144"/>
              <a:gd name="connsiteX3" fmla="*/ 0 w 6680174"/>
              <a:gd name="connsiteY3" fmla="*/ 652144 h 652144"/>
              <a:gd name="connsiteX4" fmla="*/ 1622862 w 6680174"/>
              <a:gd name="connsiteY4" fmla="*/ 1292 h 65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0174" h="652144">
                <a:moveTo>
                  <a:pt x="1622862" y="1292"/>
                </a:moveTo>
                <a:lnTo>
                  <a:pt x="6680174" y="0"/>
                </a:lnTo>
                <a:lnTo>
                  <a:pt x="4173438" y="652144"/>
                </a:lnTo>
                <a:lnTo>
                  <a:pt x="0" y="652144"/>
                </a:lnTo>
                <a:lnTo>
                  <a:pt x="1622862" y="1292"/>
                </a:lnTo>
                <a:close/>
              </a:path>
            </a:pathLst>
          </a:custGeom>
          <a:solidFill>
            <a:srgbClr val="5E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57F9C56-1BB4-19DC-39B5-114FDB5D595A}"/>
              </a:ext>
            </a:extLst>
          </p:cNvPr>
          <p:cNvSpPr txBox="1"/>
          <p:nvPr/>
        </p:nvSpPr>
        <p:spPr>
          <a:xfrm>
            <a:off x="2202356" y="3515880"/>
            <a:ext cx="2316459" cy="270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fi-FI" sz="1000" b="1" i="1" dirty="0">
                <a:latin typeface="Franklin Gothic Book" panose="020B0503020102020204" pitchFamily="34" charset="0"/>
              </a:rPr>
              <a:t>Tutkintokoulutus</a:t>
            </a:r>
          </a:p>
          <a:p>
            <a:pPr marL="92075">
              <a:spcAft>
                <a:spcPts val="600"/>
              </a:spcAft>
            </a:pPr>
            <a:r>
              <a:rPr lang="fi-FI" sz="900" dirty="0">
                <a:latin typeface="Franklin Gothic Book" panose="020B0503020102020204" pitchFamily="34" charset="0"/>
              </a:rPr>
              <a:t>Pedagoginen johtaja Jatta Herranen</a:t>
            </a:r>
            <a:endParaRPr lang="fi-FI" sz="1000" i="1" dirty="0">
              <a:latin typeface="Franklin Gothic Book" panose="020B0503020102020204" pitchFamily="34" charset="0"/>
            </a:endParaRPr>
          </a:p>
          <a:p>
            <a:pPr>
              <a:spcAft>
                <a:spcPts val="200"/>
              </a:spcAft>
            </a:pPr>
            <a:r>
              <a:rPr lang="fi-FI" sz="1000" b="1" i="1" dirty="0">
                <a:latin typeface="Franklin Gothic Book" panose="020B0503020102020204" pitchFamily="34" charset="0"/>
              </a:rPr>
              <a:t>Työelämäyhteistyö</a:t>
            </a:r>
            <a:endParaRPr lang="fi-FI" sz="800" b="1" i="1" dirty="0">
              <a:latin typeface="Franklin Gothic Book" panose="020B0503020102020204" pitchFamily="34" charset="0"/>
            </a:endParaRPr>
          </a:p>
          <a:p>
            <a:pPr marL="92075">
              <a:spcAft>
                <a:spcPts val="600"/>
              </a:spcAft>
            </a:pPr>
            <a:r>
              <a:rPr lang="fi-FI" sz="900" dirty="0">
                <a:latin typeface="Franklin Gothic Book" panose="020B0503020102020204" pitchFamily="34" charset="0"/>
              </a:rPr>
              <a:t>Yrityspalvelupäällikkö</a:t>
            </a:r>
          </a:p>
          <a:p>
            <a:pPr>
              <a:spcAft>
                <a:spcPts val="200"/>
              </a:spcAft>
            </a:pPr>
            <a:r>
              <a:rPr lang="fi-FI" sz="1000" b="1" i="1" dirty="0">
                <a:latin typeface="Franklin Gothic Book" panose="020B0503020102020204" pitchFamily="34" charset="0"/>
              </a:rPr>
              <a:t>Hallinto- ja talouspalvelut</a:t>
            </a:r>
          </a:p>
          <a:p>
            <a:pPr marL="92075">
              <a:spcAft>
                <a:spcPts val="600"/>
              </a:spcAft>
            </a:pPr>
            <a:r>
              <a:rPr lang="fi-FI" sz="900" dirty="0">
                <a:latin typeface="Franklin Gothic Book" panose="020B0503020102020204" pitchFamily="34" charset="0"/>
              </a:rPr>
              <a:t>Hallintojohtaja</a:t>
            </a:r>
            <a:endParaRPr lang="fi-FI" sz="1000" dirty="0">
              <a:latin typeface="Franklin Gothic Book" panose="020B0503020102020204" pitchFamily="34" charset="0"/>
            </a:endParaRPr>
          </a:p>
          <a:p>
            <a:pPr>
              <a:spcAft>
                <a:spcPts val="200"/>
              </a:spcAft>
            </a:pPr>
            <a:r>
              <a:rPr lang="fi-FI" sz="1000" b="1" i="1" dirty="0">
                <a:latin typeface="Franklin Gothic Book" panose="020B0503020102020204" pitchFamily="34" charset="0"/>
              </a:rPr>
              <a:t>Henkilöstö- ja viestintä-</a:t>
            </a:r>
            <a:br>
              <a:rPr lang="fi-FI" sz="1000" b="1" i="1" dirty="0">
                <a:latin typeface="Franklin Gothic Book" panose="020B0503020102020204" pitchFamily="34" charset="0"/>
              </a:rPr>
            </a:br>
            <a:r>
              <a:rPr lang="fi-FI" sz="1000" b="1" i="1" dirty="0">
                <a:latin typeface="Franklin Gothic Book" panose="020B0503020102020204" pitchFamily="34" charset="0"/>
              </a:rPr>
              <a:t>palvelut</a:t>
            </a:r>
          </a:p>
          <a:p>
            <a:pPr marL="92075"/>
            <a:r>
              <a:rPr lang="fi-FI" sz="900" dirty="0">
                <a:latin typeface="Franklin Gothic Book" panose="020B0503020102020204" pitchFamily="34" charset="0"/>
              </a:rPr>
              <a:t>Henkilöstö- ja viestintä-</a:t>
            </a:r>
            <a:br>
              <a:rPr lang="fi-FI" sz="900" dirty="0">
                <a:latin typeface="Franklin Gothic Book" panose="020B0503020102020204" pitchFamily="34" charset="0"/>
              </a:rPr>
            </a:br>
            <a:r>
              <a:rPr lang="fi-FI" sz="900" dirty="0">
                <a:latin typeface="Franklin Gothic Book" panose="020B0503020102020204" pitchFamily="34" charset="0"/>
              </a:rPr>
              <a:t>johtaja</a:t>
            </a:r>
          </a:p>
          <a:p>
            <a:pPr marL="92075"/>
            <a:endParaRPr lang="fi-FI" sz="1000" dirty="0">
              <a:latin typeface="Franklin Gothic Book" panose="020B0503020102020204" pitchFamily="34" charset="0"/>
            </a:endParaRPr>
          </a:p>
          <a:p>
            <a:pPr marL="92075"/>
            <a:endParaRPr lang="fi-FI" sz="1100" i="1" dirty="0">
              <a:latin typeface="Franklin Gothic Book" panose="020B0503020102020204" pitchFamily="34" charset="0"/>
            </a:endParaRPr>
          </a:p>
          <a:p>
            <a:pPr marL="92075"/>
            <a:endParaRPr lang="fi-FI" sz="1050" i="1" dirty="0">
              <a:latin typeface="Franklin Gothic Book" panose="020B0503020102020204" pitchFamily="34" charset="0"/>
            </a:endParaRPr>
          </a:p>
          <a:p>
            <a:pPr marL="171450" indent="-79375">
              <a:buFont typeface="Wingdings" panose="05000000000000000000" pitchFamily="2" charset="2"/>
              <a:buChar char="§"/>
            </a:pPr>
            <a:endParaRPr lang="fi-FI" sz="1100" i="1" dirty="0">
              <a:latin typeface="Franklin Gothic Book" panose="020B050302010202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50" i="1" kern="0" dirty="0">
              <a:latin typeface="Franklin Gothic Book" panose="020B0503020102020204" pitchFamily="34" charset="0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342493CD-AEF6-508D-6B8B-04FC4A6BE86A}"/>
              </a:ext>
            </a:extLst>
          </p:cNvPr>
          <p:cNvSpPr txBox="1"/>
          <p:nvPr/>
        </p:nvSpPr>
        <p:spPr>
          <a:xfrm>
            <a:off x="4274203" y="3500907"/>
            <a:ext cx="2316459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fi-FI" sz="1000" b="1" dirty="0">
                <a:latin typeface="Franklin Gothic Book" panose="020B0503020102020204" pitchFamily="34" charset="0"/>
              </a:rPr>
              <a:t>HYVINVOINTI JA TERVEYS</a:t>
            </a:r>
          </a:p>
          <a:p>
            <a:pPr marL="92075">
              <a:spcAft>
                <a:spcPts val="200"/>
              </a:spcAft>
            </a:pPr>
            <a:r>
              <a:rPr lang="fi-FI" sz="900" dirty="0">
                <a:latin typeface="Franklin Gothic Book" panose="020B0503020102020204" pitchFamily="34" charset="0"/>
              </a:rPr>
              <a:t>Koulutusjohtaja </a:t>
            </a:r>
          </a:p>
          <a:p>
            <a:pPr marL="92075"/>
            <a:r>
              <a:rPr lang="fi-FI" sz="900" dirty="0">
                <a:latin typeface="Franklin Gothic Book" panose="020B0503020102020204" pitchFamily="34" charset="0"/>
              </a:rPr>
              <a:t>Tiimipäälliköt</a:t>
            </a:r>
          </a:p>
          <a:p>
            <a:pPr marL="177800" indent="-88900">
              <a:buFont typeface="Wingdings" panose="05000000000000000000" pitchFamily="2" charset="2"/>
              <a:buChar char="§"/>
            </a:pPr>
            <a:r>
              <a:rPr lang="fi-FI" sz="900" i="1" dirty="0">
                <a:latin typeface="Franklin Gothic Book" panose="020B0503020102020204" pitchFamily="34" charset="0"/>
              </a:rPr>
              <a:t>Sosiaali- ja terveysala</a:t>
            </a:r>
          </a:p>
          <a:p>
            <a:pPr marL="177800" indent="-88900">
              <a:buFont typeface="Wingdings" panose="05000000000000000000" pitchFamily="2" charset="2"/>
              <a:buChar char="§"/>
            </a:pPr>
            <a:r>
              <a:rPr lang="fi-FI" sz="900" i="1" dirty="0">
                <a:latin typeface="Franklin Gothic Book" panose="020B0503020102020204" pitchFamily="34" charset="0"/>
              </a:rPr>
              <a:t>Kasvatus- ja ohjausala</a:t>
            </a:r>
          </a:p>
          <a:p>
            <a:pPr marL="177800" indent="-88900">
              <a:buFont typeface="Wingdings" panose="05000000000000000000" pitchFamily="2" charset="2"/>
              <a:buChar char="§"/>
            </a:pPr>
            <a:r>
              <a:rPr lang="fi-FI" sz="900" i="1" dirty="0">
                <a:latin typeface="Franklin Gothic Book" panose="020B0503020102020204" pitchFamily="34" charset="0"/>
              </a:rPr>
              <a:t>Kulttuuriala</a:t>
            </a:r>
          </a:p>
          <a:p>
            <a:pPr marL="171450" indent="-79375">
              <a:buFont typeface="Wingdings" panose="05000000000000000000" pitchFamily="2" charset="2"/>
              <a:buChar char="§"/>
            </a:pPr>
            <a:endParaRPr lang="fi-FI" sz="900" i="1" dirty="0">
              <a:latin typeface="Franklin Gothic Book" panose="020B0503020102020204" pitchFamily="34" charset="0"/>
            </a:endParaRPr>
          </a:p>
          <a:p>
            <a:endParaRPr lang="fi-FI" sz="900" i="1" dirty="0">
              <a:latin typeface="Franklin Gothic Book" panose="020B0503020102020204" pitchFamily="34" charset="0"/>
            </a:endParaRPr>
          </a:p>
          <a:p>
            <a:pPr marL="171450" indent="-79375">
              <a:buFont typeface="Wingdings" panose="05000000000000000000" pitchFamily="2" charset="2"/>
              <a:buChar char="§"/>
            </a:pPr>
            <a:endParaRPr lang="fi-FI" sz="1000" i="1" dirty="0">
              <a:latin typeface="Franklin Gothic Book" panose="020B050302010202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900" i="1" kern="0" dirty="0">
              <a:latin typeface="Franklin Gothic Book" panose="020B0503020102020204" pitchFamily="34" charset="0"/>
            </a:endParaRPr>
          </a:p>
        </p:txBody>
      </p:sp>
      <p:pic>
        <p:nvPicPr>
          <p:cNvPr id="14" name="Kuva 13" descr="Kuva, joka sisältää kohteen puu&#10;&#10;Kuvaus luotu automaattisesti">
            <a:extLst>
              <a:ext uri="{FF2B5EF4-FFF2-40B4-BE49-F238E27FC236}">
                <a16:creationId xmlns:a16="http://schemas.microsoft.com/office/drawing/2014/main" id="{0E7D9656-94B4-40AE-0F77-31AFE0355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0981" y="741122"/>
            <a:ext cx="1943100" cy="1943100"/>
          </a:xfrm>
          <a:prstGeom prst="rect">
            <a:avLst/>
          </a:prstGeom>
        </p:spPr>
      </p:pic>
      <p:sp>
        <p:nvSpPr>
          <p:cNvPr id="15" name="Suorakulmio 14">
            <a:extLst>
              <a:ext uri="{FF2B5EF4-FFF2-40B4-BE49-F238E27FC236}">
                <a16:creationId xmlns:a16="http://schemas.microsoft.com/office/drawing/2014/main" id="{3FFB541E-489D-7CB9-8BE9-1A1028F04A96}"/>
              </a:ext>
            </a:extLst>
          </p:cNvPr>
          <p:cNvSpPr/>
          <p:nvPr/>
        </p:nvSpPr>
        <p:spPr>
          <a:xfrm>
            <a:off x="9940836" y="1438232"/>
            <a:ext cx="18283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200" b="1" dirty="0">
                <a:latin typeface="Franklin Gothic Book" panose="020B0503020102020204" pitchFamily="34" charset="0"/>
              </a:rPr>
              <a:t>Competent </a:t>
            </a:r>
            <a:br>
              <a:rPr lang="en-GB" sz="1200" b="1" dirty="0">
                <a:latin typeface="Franklin Gothic Book" panose="020B0503020102020204" pitchFamily="34" charset="0"/>
              </a:rPr>
            </a:br>
            <a:r>
              <a:rPr lang="en-GB" sz="1200" b="1" dirty="0">
                <a:latin typeface="Franklin Gothic Book" panose="020B0503020102020204" pitchFamily="34" charset="0"/>
              </a:rPr>
              <a:t>professionals</a:t>
            </a:r>
            <a:endParaRPr lang="en-GB" sz="900" dirty="0">
              <a:latin typeface="Franklin Gothic Book" panose="020B0503020102020204" pitchFamily="34" charset="0"/>
            </a:endParaRP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74A9303-9954-F5EF-D2E7-76068D3F22A0}"/>
              </a:ext>
            </a:extLst>
          </p:cNvPr>
          <p:cNvSpPr/>
          <p:nvPr/>
        </p:nvSpPr>
        <p:spPr>
          <a:xfrm>
            <a:off x="7851228" y="2209793"/>
            <a:ext cx="874575" cy="5066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7697AC54-589A-8C74-95C2-740FDB0E3A5A}"/>
              </a:ext>
            </a:extLst>
          </p:cNvPr>
          <p:cNvSpPr txBox="1"/>
          <p:nvPr/>
        </p:nvSpPr>
        <p:spPr>
          <a:xfrm>
            <a:off x="7431566" y="2247094"/>
            <a:ext cx="1713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latin typeface="Franklin Gothic Book" panose="020B0503020102020204" pitchFamily="34" charset="0"/>
                <a:cs typeface="Calibri" panose="020F0502020204030204" pitchFamily="34" charset="0"/>
              </a:rPr>
              <a:t>Audit </a:t>
            </a:r>
            <a:br>
              <a:rPr lang="fi-FI" sz="1000" dirty="0">
                <a:latin typeface="Franklin Gothic Book" panose="020B0503020102020204" pitchFamily="34" charset="0"/>
                <a:cs typeface="Calibri" panose="020F0502020204030204" pitchFamily="34" charset="0"/>
              </a:rPr>
            </a:br>
            <a:r>
              <a:rPr lang="fi-FI" sz="1000" dirty="0" err="1">
                <a:latin typeface="Franklin Gothic Book" panose="020B0503020102020204" pitchFamily="34" charset="0"/>
                <a:cs typeface="Calibri" panose="020F0502020204030204" pitchFamily="34" charset="0"/>
              </a:rPr>
              <a:t>Committee</a:t>
            </a:r>
            <a:endParaRPr lang="fi-FI" sz="105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3234A4AF-6714-6B7F-990E-42F5AAEBA981}"/>
              </a:ext>
            </a:extLst>
          </p:cNvPr>
          <p:cNvSpPr txBox="1"/>
          <p:nvPr/>
        </p:nvSpPr>
        <p:spPr>
          <a:xfrm>
            <a:off x="10169474" y="3574004"/>
            <a:ext cx="2665933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fi-FI" sz="1600" dirty="0">
                <a:latin typeface="Franklin Gothic Medium" panose="020B0603020102020204" pitchFamily="34" charset="0"/>
                <a:cs typeface="Calibri" panose="020F0502020204030204" pitchFamily="34" charset="0"/>
              </a:rPr>
              <a:t>STUDENTS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1E8F267F-5A0A-244A-D2C7-2F86978006FA}"/>
              </a:ext>
            </a:extLst>
          </p:cNvPr>
          <p:cNvSpPr txBox="1"/>
          <p:nvPr/>
        </p:nvSpPr>
        <p:spPr>
          <a:xfrm>
            <a:off x="269034" y="5156852"/>
            <a:ext cx="2509872" cy="479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i-FI" sz="1350" dirty="0">
                <a:latin typeface="Franklin Gothic Demi" panose="020B0703020102020204" pitchFamily="34" charset="0"/>
                <a:cs typeface="Calibri" panose="020F0502020204030204" pitchFamily="34" charset="0"/>
              </a:rPr>
              <a:t>STAFF</a:t>
            </a:r>
          </a:p>
          <a:p>
            <a:pPr algn="ctr"/>
            <a:endParaRPr lang="fi-FI" sz="135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20" name="Kuva 19" descr="Kuva, joka sisältää kohteen pyörä&#10;&#10;Kuvaus luotu automaattisesti">
            <a:extLst>
              <a:ext uri="{FF2B5EF4-FFF2-40B4-BE49-F238E27FC236}">
                <a16:creationId xmlns:a16="http://schemas.microsoft.com/office/drawing/2014/main" id="{790340B7-C22C-4799-67E0-05E92304B3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9337" y="6054227"/>
            <a:ext cx="13506950" cy="1121490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1FEEA94D-7047-387C-3DD1-393A963B13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048" y="836372"/>
            <a:ext cx="1358761" cy="581288"/>
          </a:xfrm>
          <a:prstGeom prst="rect">
            <a:avLst/>
          </a:prstGeom>
        </p:spPr>
      </p:pic>
      <p:pic>
        <p:nvPicPr>
          <p:cNvPr id="23" name="Kuva 22" descr="Kuva, joka sisältää kohteen pyörä&#10;&#10;Kuvaus luotu automaattisesti">
            <a:extLst>
              <a:ext uri="{FF2B5EF4-FFF2-40B4-BE49-F238E27FC236}">
                <a16:creationId xmlns:a16="http://schemas.microsoft.com/office/drawing/2014/main" id="{2FDAAD64-60B6-6B9B-306E-51E1D92195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917" y="5956487"/>
            <a:ext cx="13506950" cy="645321"/>
          </a:xfrm>
          <a:prstGeom prst="rect">
            <a:avLst/>
          </a:prstGeom>
        </p:spPr>
      </p:pic>
      <p:sp>
        <p:nvSpPr>
          <p:cNvPr id="24" name="Tekstiruutu 23">
            <a:extLst>
              <a:ext uri="{FF2B5EF4-FFF2-40B4-BE49-F238E27FC236}">
                <a16:creationId xmlns:a16="http://schemas.microsoft.com/office/drawing/2014/main" id="{EC11C36F-0551-F444-7D71-DC872527EEF4}"/>
              </a:ext>
            </a:extLst>
          </p:cNvPr>
          <p:cNvSpPr txBox="1"/>
          <p:nvPr/>
        </p:nvSpPr>
        <p:spPr>
          <a:xfrm>
            <a:off x="2313171" y="5872086"/>
            <a:ext cx="7468370" cy="27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1200"/>
              </a:spcAft>
            </a:pPr>
            <a:r>
              <a:rPr lang="fi-FI" sz="1600" dirty="0" err="1">
                <a:latin typeface="Franklin Gothic Medium" panose="020B0603020102020204" pitchFamily="34" charset="0"/>
                <a:cs typeface="Calibri" panose="020F0502020204030204" pitchFamily="34" charset="0"/>
              </a:rPr>
              <a:t>Responsibility</a:t>
            </a:r>
            <a:r>
              <a:rPr lang="fi-FI" sz="1600" dirty="0">
                <a:latin typeface="Franklin Gothic Medium" panose="020B0603020102020204" pitchFamily="34" charset="0"/>
                <a:cs typeface="Calibri" panose="020F0502020204030204" pitchFamily="34" charset="0"/>
              </a:rPr>
              <a:t>                        </a:t>
            </a:r>
            <a:r>
              <a:rPr lang="fi-FI" sz="1600" dirty="0" err="1">
                <a:latin typeface="Franklin Gothic Medium" panose="020B0603020102020204" pitchFamily="34" charset="0"/>
                <a:cs typeface="Calibri" panose="020F0502020204030204" pitchFamily="34" charset="0"/>
              </a:rPr>
              <a:t>Customer</a:t>
            </a:r>
            <a:r>
              <a:rPr lang="fi-FI" sz="1600" dirty="0">
                <a:latin typeface="Franklin Gothic Medium" panose="020B0603020102020204" pitchFamily="34" charset="0"/>
                <a:cs typeface="Calibri" panose="020F0502020204030204" pitchFamily="34" charset="0"/>
              </a:rPr>
              <a:t> </a:t>
            </a:r>
            <a:r>
              <a:rPr lang="fi-FI" sz="1600" dirty="0" err="1">
                <a:latin typeface="Franklin Gothic Medium" panose="020B0603020102020204" pitchFamily="34" charset="0"/>
                <a:cs typeface="Calibri" panose="020F0502020204030204" pitchFamily="34" charset="0"/>
              </a:rPr>
              <a:t>orientation</a:t>
            </a:r>
            <a:r>
              <a:rPr lang="fi-FI" sz="1600" dirty="0">
                <a:latin typeface="Franklin Gothic Medium" panose="020B0603020102020204" pitchFamily="34" charset="0"/>
                <a:cs typeface="Calibri" panose="020F0502020204030204" pitchFamily="34" charset="0"/>
              </a:rPr>
              <a:t>                       </a:t>
            </a:r>
            <a:r>
              <a:rPr lang="fi-FI" sz="1600" dirty="0" err="1">
                <a:latin typeface="Franklin Gothic Medium" panose="020B0603020102020204" pitchFamily="34" charset="0"/>
                <a:cs typeface="Calibri" panose="020F0502020204030204" pitchFamily="34" charset="0"/>
              </a:rPr>
              <a:t>Effectiveness</a:t>
            </a:r>
            <a:endParaRPr lang="fi-FI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Suorakulmio 7">
            <a:extLst>
              <a:ext uri="{FF2B5EF4-FFF2-40B4-BE49-F238E27FC236}">
                <a16:creationId xmlns:a16="http://schemas.microsoft.com/office/drawing/2014/main" id="{5C02BDB1-31FC-B1D0-4F7B-D6175B6B968C}"/>
              </a:ext>
            </a:extLst>
          </p:cNvPr>
          <p:cNvSpPr/>
          <p:nvPr/>
        </p:nvSpPr>
        <p:spPr>
          <a:xfrm>
            <a:off x="2140354" y="3445892"/>
            <a:ext cx="7806986" cy="2292267"/>
          </a:xfrm>
          <a:custGeom>
            <a:avLst/>
            <a:gdLst>
              <a:gd name="connsiteX0" fmla="*/ 0 w 3550368"/>
              <a:gd name="connsiteY0" fmla="*/ 0 h 648513"/>
              <a:gd name="connsiteX1" fmla="*/ 3550368 w 3550368"/>
              <a:gd name="connsiteY1" fmla="*/ 0 h 648513"/>
              <a:gd name="connsiteX2" fmla="*/ 3550368 w 3550368"/>
              <a:gd name="connsiteY2" fmla="*/ 648513 h 648513"/>
              <a:gd name="connsiteX3" fmla="*/ 0 w 3550368"/>
              <a:gd name="connsiteY3" fmla="*/ 648513 h 648513"/>
              <a:gd name="connsiteX4" fmla="*/ 0 w 3550368"/>
              <a:gd name="connsiteY4" fmla="*/ 0 h 648513"/>
              <a:gd name="connsiteX0" fmla="*/ 0 w 4083768"/>
              <a:gd name="connsiteY0" fmla="*/ 0 h 648513"/>
              <a:gd name="connsiteX1" fmla="*/ 4083768 w 4083768"/>
              <a:gd name="connsiteY1" fmla="*/ 0 h 648513"/>
              <a:gd name="connsiteX2" fmla="*/ 3550368 w 4083768"/>
              <a:gd name="connsiteY2" fmla="*/ 648513 h 648513"/>
              <a:gd name="connsiteX3" fmla="*/ 0 w 4083768"/>
              <a:gd name="connsiteY3" fmla="*/ 648513 h 648513"/>
              <a:gd name="connsiteX4" fmla="*/ 0 w 4083768"/>
              <a:gd name="connsiteY4" fmla="*/ 0 h 648513"/>
              <a:gd name="connsiteX0" fmla="*/ 0 w 4127274"/>
              <a:gd name="connsiteY0" fmla="*/ 4253 h 652766"/>
              <a:gd name="connsiteX1" fmla="*/ 4127274 w 4127274"/>
              <a:gd name="connsiteY1" fmla="*/ 0 h 652766"/>
              <a:gd name="connsiteX2" fmla="*/ 3550368 w 4127274"/>
              <a:gd name="connsiteY2" fmla="*/ 652766 h 652766"/>
              <a:gd name="connsiteX3" fmla="*/ 0 w 4127274"/>
              <a:gd name="connsiteY3" fmla="*/ 652766 h 652766"/>
              <a:gd name="connsiteX4" fmla="*/ 0 w 4127274"/>
              <a:gd name="connsiteY4" fmla="*/ 4253 h 652766"/>
              <a:gd name="connsiteX0" fmla="*/ 0 w 4127274"/>
              <a:gd name="connsiteY0" fmla="*/ 4253 h 655602"/>
              <a:gd name="connsiteX1" fmla="*/ 4127274 w 4127274"/>
              <a:gd name="connsiteY1" fmla="*/ 0 h 655602"/>
              <a:gd name="connsiteX2" fmla="*/ 2885421 w 4127274"/>
              <a:gd name="connsiteY2" fmla="*/ 655602 h 655602"/>
              <a:gd name="connsiteX3" fmla="*/ 0 w 4127274"/>
              <a:gd name="connsiteY3" fmla="*/ 652766 h 655602"/>
              <a:gd name="connsiteX4" fmla="*/ 0 w 4127274"/>
              <a:gd name="connsiteY4" fmla="*/ 4253 h 655602"/>
              <a:gd name="connsiteX0" fmla="*/ 1252574 w 5379848"/>
              <a:gd name="connsiteY0" fmla="*/ 4253 h 655602"/>
              <a:gd name="connsiteX1" fmla="*/ 5379848 w 5379848"/>
              <a:gd name="connsiteY1" fmla="*/ 0 h 655602"/>
              <a:gd name="connsiteX2" fmla="*/ 4137995 w 5379848"/>
              <a:gd name="connsiteY2" fmla="*/ 655602 h 655602"/>
              <a:gd name="connsiteX3" fmla="*/ 0 w 5379848"/>
              <a:gd name="connsiteY3" fmla="*/ 655602 h 655602"/>
              <a:gd name="connsiteX4" fmla="*/ 1252574 w 5379848"/>
              <a:gd name="connsiteY4" fmla="*/ 4253 h 655602"/>
              <a:gd name="connsiteX0" fmla="*/ 1252574 w 5379848"/>
              <a:gd name="connsiteY0" fmla="*/ 1247 h 652596"/>
              <a:gd name="connsiteX1" fmla="*/ 5379848 w 5379848"/>
              <a:gd name="connsiteY1" fmla="*/ 0 h 652596"/>
              <a:gd name="connsiteX2" fmla="*/ 4137995 w 5379848"/>
              <a:gd name="connsiteY2" fmla="*/ 652596 h 652596"/>
              <a:gd name="connsiteX3" fmla="*/ 0 w 5379848"/>
              <a:gd name="connsiteY3" fmla="*/ 652596 h 652596"/>
              <a:gd name="connsiteX4" fmla="*/ 1252574 w 5379848"/>
              <a:gd name="connsiteY4" fmla="*/ 1247 h 652596"/>
              <a:gd name="connsiteX0" fmla="*/ 1252574 w 5390909"/>
              <a:gd name="connsiteY0" fmla="*/ 2249 h 653598"/>
              <a:gd name="connsiteX1" fmla="*/ 5390909 w 5390909"/>
              <a:gd name="connsiteY1" fmla="*/ 0 h 653598"/>
              <a:gd name="connsiteX2" fmla="*/ 4137995 w 5390909"/>
              <a:gd name="connsiteY2" fmla="*/ 653598 h 653598"/>
              <a:gd name="connsiteX3" fmla="*/ 0 w 5390909"/>
              <a:gd name="connsiteY3" fmla="*/ 653598 h 653598"/>
              <a:gd name="connsiteX4" fmla="*/ 1252574 w 5390909"/>
              <a:gd name="connsiteY4" fmla="*/ 2249 h 653598"/>
              <a:gd name="connsiteX0" fmla="*/ 1252574 w 5390909"/>
              <a:gd name="connsiteY0" fmla="*/ 1247 h 653598"/>
              <a:gd name="connsiteX1" fmla="*/ 5390909 w 5390909"/>
              <a:gd name="connsiteY1" fmla="*/ 0 h 653598"/>
              <a:gd name="connsiteX2" fmla="*/ 4137995 w 5390909"/>
              <a:gd name="connsiteY2" fmla="*/ 653598 h 653598"/>
              <a:gd name="connsiteX3" fmla="*/ 0 w 5390909"/>
              <a:gd name="connsiteY3" fmla="*/ 653598 h 653598"/>
              <a:gd name="connsiteX4" fmla="*/ 1252574 w 5390909"/>
              <a:gd name="connsiteY4" fmla="*/ 1247 h 653598"/>
              <a:gd name="connsiteX0" fmla="*/ 1224651 w 5390909"/>
              <a:gd name="connsiteY0" fmla="*/ 1247 h 653598"/>
              <a:gd name="connsiteX1" fmla="*/ 5390909 w 5390909"/>
              <a:gd name="connsiteY1" fmla="*/ 0 h 653598"/>
              <a:gd name="connsiteX2" fmla="*/ 4137995 w 5390909"/>
              <a:gd name="connsiteY2" fmla="*/ 653598 h 653598"/>
              <a:gd name="connsiteX3" fmla="*/ 0 w 5390909"/>
              <a:gd name="connsiteY3" fmla="*/ 653598 h 653598"/>
              <a:gd name="connsiteX4" fmla="*/ 1224651 w 5390909"/>
              <a:gd name="connsiteY4" fmla="*/ 1247 h 653598"/>
              <a:gd name="connsiteX0" fmla="*/ 1213482 w 5390909"/>
              <a:gd name="connsiteY0" fmla="*/ 1247 h 653598"/>
              <a:gd name="connsiteX1" fmla="*/ 5390909 w 5390909"/>
              <a:gd name="connsiteY1" fmla="*/ 0 h 653598"/>
              <a:gd name="connsiteX2" fmla="*/ 4137995 w 5390909"/>
              <a:gd name="connsiteY2" fmla="*/ 653598 h 653598"/>
              <a:gd name="connsiteX3" fmla="*/ 0 w 5390909"/>
              <a:gd name="connsiteY3" fmla="*/ 653598 h 653598"/>
              <a:gd name="connsiteX4" fmla="*/ 1213482 w 5390909"/>
              <a:gd name="connsiteY4" fmla="*/ 1247 h 653598"/>
              <a:gd name="connsiteX0" fmla="*/ 1213482 w 5452338"/>
              <a:gd name="connsiteY0" fmla="*/ 1247 h 653598"/>
              <a:gd name="connsiteX1" fmla="*/ 5452338 w 5452338"/>
              <a:gd name="connsiteY1" fmla="*/ 0 h 653598"/>
              <a:gd name="connsiteX2" fmla="*/ 4137995 w 5452338"/>
              <a:gd name="connsiteY2" fmla="*/ 653598 h 653598"/>
              <a:gd name="connsiteX3" fmla="*/ 0 w 5452338"/>
              <a:gd name="connsiteY3" fmla="*/ 653598 h 653598"/>
              <a:gd name="connsiteX4" fmla="*/ 1213482 w 5452338"/>
              <a:gd name="connsiteY4" fmla="*/ 1247 h 653598"/>
              <a:gd name="connsiteX0" fmla="*/ 1090624 w 5452338"/>
              <a:gd name="connsiteY0" fmla="*/ 1247 h 653598"/>
              <a:gd name="connsiteX1" fmla="*/ 5452338 w 5452338"/>
              <a:gd name="connsiteY1" fmla="*/ 0 h 653598"/>
              <a:gd name="connsiteX2" fmla="*/ 4137995 w 5452338"/>
              <a:gd name="connsiteY2" fmla="*/ 653598 h 653598"/>
              <a:gd name="connsiteX3" fmla="*/ 0 w 5452338"/>
              <a:gd name="connsiteY3" fmla="*/ 653598 h 653598"/>
              <a:gd name="connsiteX4" fmla="*/ 1090624 w 5452338"/>
              <a:gd name="connsiteY4" fmla="*/ 1247 h 653598"/>
              <a:gd name="connsiteX0" fmla="*/ 1682617 w 6044331"/>
              <a:gd name="connsiteY0" fmla="*/ 1247 h 653598"/>
              <a:gd name="connsiteX1" fmla="*/ 6044331 w 6044331"/>
              <a:gd name="connsiteY1" fmla="*/ 0 h 653598"/>
              <a:gd name="connsiteX2" fmla="*/ 4729988 w 6044331"/>
              <a:gd name="connsiteY2" fmla="*/ 653598 h 653598"/>
              <a:gd name="connsiteX3" fmla="*/ 0 w 6044331"/>
              <a:gd name="connsiteY3" fmla="*/ 653598 h 653598"/>
              <a:gd name="connsiteX4" fmla="*/ 1682617 w 6044331"/>
              <a:gd name="connsiteY4" fmla="*/ 1247 h 653598"/>
              <a:gd name="connsiteX0" fmla="*/ 1682617 w 17553367"/>
              <a:gd name="connsiteY0" fmla="*/ 3272 h 655623"/>
              <a:gd name="connsiteX1" fmla="*/ 17553367 w 17553367"/>
              <a:gd name="connsiteY1" fmla="*/ 0 h 655623"/>
              <a:gd name="connsiteX2" fmla="*/ 4729988 w 17553367"/>
              <a:gd name="connsiteY2" fmla="*/ 655623 h 655623"/>
              <a:gd name="connsiteX3" fmla="*/ 0 w 17553367"/>
              <a:gd name="connsiteY3" fmla="*/ 655623 h 655623"/>
              <a:gd name="connsiteX4" fmla="*/ 1682617 w 17553367"/>
              <a:gd name="connsiteY4" fmla="*/ 3272 h 655623"/>
              <a:gd name="connsiteX0" fmla="*/ 1682617 w 17553367"/>
              <a:gd name="connsiteY0" fmla="*/ 3272 h 659673"/>
              <a:gd name="connsiteX1" fmla="*/ 17553367 w 17553367"/>
              <a:gd name="connsiteY1" fmla="*/ 0 h 659673"/>
              <a:gd name="connsiteX2" fmla="*/ 15960440 w 17553367"/>
              <a:gd name="connsiteY2" fmla="*/ 659673 h 659673"/>
              <a:gd name="connsiteX3" fmla="*/ 0 w 17553367"/>
              <a:gd name="connsiteY3" fmla="*/ 655623 h 659673"/>
              <a:gd name="connsiteX4" fmla="*/ 1682617 w 17553367"/>
              <a:gd name="connsiteY4" fmla="*/ 3272 h 659673"/>
              <a:gd name="connsiteX0" fmla="*/ 67225 w 17553367"/>
              <a:gd name="connsiteY0" fmla="*/ 452 h 659673"/>
              <a:gd name="connsiteX1" fmla="*/ 17553367 w 17553367"/>
              <a:gd name="connsiteY1" fmla="*/ 0 h 659673"/>
              <a:gd name="connsiteX2" fmla="*/ 15960440 w 17553367"/>
              <a:gd name="connsiteY2" fmla="*/ 659673 h 659673"/>
              <a:gd name="connsiteX3" fmla="*/ 0 w 17553367"/>
              <a:gd name="connsiteY3" fmla="*/ 655623 h 659673"/>
              <a:gd name="connsiteX4" fmla="*/ 67225 w 17553367"/>
              <a:gd name="connsiteY4" fmla="*/ 452 h 659673"/>
              <a:gd name="connsiteX0" fmla="*/ 45809 w 17553367"/>
              <a:gd name="connsiteY0" fmla="*/ 3331 h 659673"/>
              <a:gd name="connsiteX1" fmla="*/ 17553367 w 17553367"/>
              <a:gd name="connsiteY1" fmla="*/ 0 h 659673"/>
              <a:gd name="connsiteX2" fmla="*/ 15960440 w 17553367"/>
              <a:gd name="connsiteY2" fmla="*/ 659673 h 659673"/>
              <a:gd name="connsiteX3" fmla="*/ 0 w 17553367"/>
              <a:gd name="connsiteY3" fmla="*/ 655623 h 659673"/>
              <a:gd name="connsiteX4" fmla="*/ 45809 w 17553367"/>
              <a:gd name="connsiteY4" fmla="*/ 3331 h 659673"/>
              <a:gd name="connsiteX0" fmla="*/ 35100 w 17553367"/>
              <a:gd name="connsiteY0" fmla="*/ 452 h 659673"/>
              <a:gd name="connsiteX1" fmla="*/ 17553367 w 17553367"/>
              <a:gd name="connsiteY1" fmla="*/ 0 h 659673"/>
              <a:gd name="connsiteX2" fmla="*/ 15960440 w 17553367"/>
              <a:gd name="connsiteY2" fmla="*/ 659673 h 659673"/>
              <a:gd name="connsiteX3" fmla="*/ 0 w 17553367"/>
              <a:gd name="connsiteY3" fmla="*/ 655623 h 659673"/>
              <a:gd name="connsiteX4" fmla="*/ 35100 w 17553367"/>
              <a:gd name="connsiteY4" fmla="*/ 452 h 659673"/>
              <a:gd name="connsiteX0" fmla="*/ 2975 w 17553367"/>
              <a:gd name="connsiteY0" fmla="*/ 1892 h 659673"/>
              <a:gd name="connsiteX1" fmla="*/ 17553367 w 17553367"/>
              <a:gd name="connsiteY1" fmla="*/ 0 h 659673"/>
              <a:gd name="connsiteX2" fmla="*/ 15960440 w 17553367"/>
              <a:gd name="connsiteY2" fmla="*/ 659673 h 659673"/>
              <a:gd name="connsiteX3" fmla="*/ 0 w 17553367"/>
              <a:gd name="connsiteY3" fmla="*/ 655623 h 659673"/>
              <a:gd name="connsiteX4" fmla="*/ 2975 w 17553367"/>
              <a:gd name="connsiteY4" fmla="*/ 1892 h 659673"/>
              <a:gd name="connsiteX0" fmla="*/ 2975 w 17553367"/>
              <a:gd name="connsiteY0" fmla="*/ 1892 h 659673"/>
              <a:gd name="connsiteX1" fmla="*/ 17553367 w 17553367"/>
              <a:gd name="connsiteY1" fmla="*/ 0 h 659673"/>
              <a:gd name="connsiteX2" fmla="*/ 16238852 w 17553367"/>
              <a:gd name="connsiteY2" fmla="*/ 659673 h 659673"/>
              <a:gd name="connsiteX3" fmla="*/ 0 w 17553367"/>
              <a:gd name="connsiteY3" fmla="*/ 655623 h 659673"/>
              <a:gd name="connsiteX4" fmla="*/ 2975 w 17553367"/>
              <a:gd name="connsiteY4" fmla="*/ 1892 h 65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53367" h="659673">
                <a:moveTo>
                  <a:pt x="2975" y="1892"/>
                </a:moveTo>
                <a:lnTo>
                  <a:pt x="17553367" y="0"/>
                </a:lnTo>
                <a:lnTo>
                  <a:pt x="16238852" y="659673"/>
                </a:lnTo>
                <a:lnTo>
                  <a:pt x="0" y="655623"/>
                </a:lnTo>
                <a:cubicBezTo>
                  <a:pt x="992" y="437713"/>
                  <a:pt x="1983" y="219802"/>
                  <a:pt x="2975" y="1892"/>
                </a:cubicBezTo>
                <a:close/>
              </a:path>
            </a:pathLst>
          </a:custGeom>
          <a:solidFill>
            <a:srgbClr val="FFD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3B777AA7-DEC8-FC29-CB8F-65888F33B6DF}"/>
              </a:ext>
            </a:extLst>
          </p:cNvPr>
          <p:cNvSpPr txBox="1"/>
          <p:nvPr/>
        </p:nvSpPr>
        <p:spPr>
          <a:xfrm>
            <a:off x="2176971" y="3505458"/>
            <a:ext cx="1724173" cy="2728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fi-FI" sz="800" i="1" dirty="0" err="1">
                <a:latin typeface="Franklin Gothic Demi" panose="020B0703020102020204" pitchFamily="34" charset="0"/>
              </a:rPr>
              <a:t>Pedagogical</a:t>
            </a:r>
            <a:r>
              <a:rPr lang="fi-FI" sz="800" i="1" dirty="0">
                <a:latin typeface="Franklin Gothic Demi" panose="020B0703020102020204" pitchFamily="34" charset="0"/>
              </a:rPr>
              <a:t> </a:t>
            </a:r>
            <a:r>
              <a:rPr lang="fi-FI" sz="800" i="1" dirty="0" err="1">
                <a:latin typeface="Franklin Gothic Demi" panose="020B0703020102020204" pitchFamily="34" charset="0"/>
              </a:rPr>
              <a:t>Director</a:t>
            </a:r>
            <a:br>
              <a:rPr lang="fi-FI" sz="800" i="1" dirty="0">
                <a:latin typeface="Franklin Gothic Demi" panose="020B0703020102020204" pitchFamily="34" charset="0"/>
              </a:rPr>
            </a:br>
            <a:r>
              <a:rPr lang="fi-FI" sz="800" i="1" dirty="0">
                <a:latin typeface="Franklin Gothic Demi" panose="020B0703020102020204" pitchFamily="34" charset="0"/>
              </a:rPr>
              <a:t>Ms Jatta Herranen</a:t>
            </a:r>
          </a:p>
          <a:p>
            <a:pPr>
              <a:spcAft>
                <a:spcPts val="600"/>
              </a:spcAft>
            </a:pPr>
            <a:r>
              <a:rPr lang="fi-FI" sz="800" dirty="0" err="1">
                <a:latin typeface="Franklin Gothic Book" panose="020B0503020102020204" pitchFamily="34" charset="0"/>
              </a:rPr>
              <a:t>Education</a:t>
            </a:r>
            <a:r>
              <a:rPr lang="fi-FI" sz="800" dirty="0">
                <a:latin typeface="Franklin Gothic Book" panose="020B0503020102020204" pitchFamily="34" charset="0"/>
              </a:rPr>
              <a:t> and Training</a:t>
            </a:r>
          </a:p>
          <a:p>
            <a:pPr>
              <a:spcAft>
                <a:spcPts val="100"/>
              </a:spcAft>
            </a:pPr>
            <a:r>
              <a:rPr lang="fi-FI" sz="800" i="1" dirty="0">
                <a:latin typeface="Franklin Gothic Demi" panose="020B0703020102020204" pitchFamily="34" charset="0"/>
              </a:rPr>
              <a:t>Business Services </a:t>
            </a:r>
            <a:r>
              <a:rPr lang="fi-FI" sz="800" i="1" dirty="0" err="1">
                <a:latin typeface="Franklin Gothic Demi" panose="020B0703020102020204" pitchFamily="34" charset="0"/>
              </a:rPr>
              <a:t>Manager</a:t>
            </a:r>
            <a:r>
              <a:rPr lang="fi-FI" sz="800" i="1" dirty="0">
                <a:latin typeface="Franklin Gothic Demi" panose="020B0703020102020204" pitchFamily="34" charset="0"/>
              </a:rPr>
              <a:t> </a:t>
            </a:r>
            <a:br>
              <a:rPr lang="fi-FI" sz="800" i="1" dirty="0">
                <a:latin typeface="Franklin Gothic Demi" panose="020B0703020102020204" pitchFamily="34" charset="0"/>
              </a:rPr>
            </a:br>
            <a:r>
              <a:rPr lang="fi-FI" sz="800" i="1" dirty="0">
                <a:latin typeface="Franklin Gothic Demi" panose="020B0703020102020204" pitchFamily="34" charset="0"/>
              </a:rPr>
              <a:t>Ms Suvi Valoharju</a:t>
            </a:r>
          </a:p>
          <a:p>
            <a:pPr>
              <a:spcAft>
                <a:spcPts val="600"/>
              </a:spcAft>
            </a:pPr>
            <a:r>
              <a:rPr lang="fi-FI" sz="800" dirty="0" err="1">
                <a:latin typeface="Franklin Gothic Book" panose="020B0503020102020204" pitchFamily="34" charset="0"/>
              </a:rPr>
              <a:t>Cooperation</a:t>
            </a:r>
            <a:r>
              <a:rPr lang="fi-FI" sz="800" dirty="0">
                <a:latin typeface="Franklin Gothic Book" panose="020B0503020102020204" pitchFamily="34" charset="0"/>
              </a:rPr>
              <a:t> </a:t>
            </a:r>
            <a:r>
              <a:rPr lang="fi-FI" sz="800" dirty="0" err="1">
                <a:latin typeface="Franklin Gothic Book" panose="020B0503020102020204" pitchFamily="34" charset="0"/>
              </a:rPr>
              <a:t>with</a:t>
            </a:r>
            <a:r>
              <a:rPr lang="fi-FI" sz="800" dirty="0">
                <a:latin typeface="Franklin Gothic Book" panose="020B0503020102020204" pitchFamily="34" charset="0"/>
              </a:rPr>
              <a:t> </a:t>
            </a:r>
            <a:r>
              <a:rPr lang="fi-FI" sz="800" dirty="0" err="1">
                <a:latin typeface="Franklin Gothic Book" panose="020B0503020102020204" pitchFamily="34" charset="0"/>
              </a:rPr>
              <a:t>Working</a:t>
            </a:r>
            <a:r>
              <a:rPr lang="fi-FI" sz="800" dirty="0">
                <a:latin typeface="Franklin Gothic Book" panose="020B0503020102020204" pitchFamily="34" charset="0"/>
              </a:rPr>
              <a:t> Life</a:t>
            </a:r>
          </a:p>
          <a:p>
            <a:pPr>
              <a:spcAft>
                <a:spcPts val="100"/>
              </a:spcAft>
            </a:pPr>
            <a:r>
              <a:rPr lang="fi-FI" sz="800" i="1" dirty="0" err="1">
                <a:latin typeface="Franklin Gothic Demi" panose="020B0703020102020204" pitchFamily="34" charset="0"/>
              </a:rPr>
              <a:t>Administrative</a:t>
            </a:r>
            <a:r>
              <a:rPr lang="fi-FI" sz="800" i="1" dirty="0">
                <a:latin typeface="Franklin Gothic Demi" panose="020B0703020102020204" pitchFamily="34" charset="0"/>
              </a:rPr>
              <a:t> </a:t>
            </a:r>
            <a:r>
              <a:rPr lang="fi-FI" sz="800" i="1" dirty="0" err="1">
                <a:latin typeface="Franklin Gothic Demi" panose="020B0703020102020204" pitchFamily="34" charset="0"/>
              </a:rPr>
              <a:t>Director</a:t>
            </a:r>
            <a:r>
              <a:rPr lang="fi-FI" sz="800" i="1" dirty="0">
                <a:latin typeface="Franklin Gothic Demi" panose="020B0703020102020204" pitchFamily="34" charset="0"/>
              </a:rPr>
              <a:t> </a:t>
            </a:r>
            <a:br>
              <a:rPr lang="fi-FI" sz="800" i="1" dirty="0">
                <a:latin typeface="Franklin Gothic Demi" panose="020B0703020102020204" pitchFamily="34" charset="0"/>
              </a:rPr>
            </a:br>
            <a:r>
              <a:rPr lang="fi-FI" sz="800" i="1" dirty="0">
                <a:latin typeface="Franklin Gothic Demi" panose="020B0703020102020204" pitchFamily="34" charset="0"/>
              </a:rPr>
              <a:t>Ms Merja Laituri-Korhonen</a:t>
            </a:r>
          </a:p>
          <a:p>
            <a:pPr>
              <a:spcAft>
                <a:spcPts val="600"/>
              </a:spcAft>
            </a:pPr>
            <a:r>
              <a:rPr lang="fi-FI" sz="800" dirty="0" err="1">
                <a:latin typeface="Franklin Gothic Book" panose="020B0503020102020204" pitchFamily="34" charset="0"/>
              </a:rPr>
              <a:t>Administrative</a:t>
            </a:r>
            <a:r>
              <a:rPr lang="fi-FI" sz="800" dirty="0">
                <a:latin typeface="Franklin Gothic Book" panose="020B0503020102020204" pitchFamily="34" charset="0"/>
              </a:rPr>
              <a:t> and Financial Services</a:t>
            </a:r>
          </a:p>
          <a:p>
            <a:pPr>
              <a:spcAft>
                <a:spcPts val="100"/>
              </a:spcAft>
            </a:pPr>
            <a:r>
              <a:rPr lang="en-US" sz="800" i="1" dirty="0">
                <a:latin typeface="Franklin Gothic Demi" panose="020B0703020102020204" pitchFamily="34" charset="0"/>
              </a:rPr>
              <a:t>Human Resources and Communications Director </a:t>
            </a:r>
            <a:br>
              <a:rPr lang="en-US" sz="800" i="1" dirty="0">
                <a:latin typeface="Franklin Gothic Demi" panose="020B0703020102020204" pitchFamily="34" charset="0"/>
              </a:rPr>
            </a:br>
            <a:r>
              <a:rPr lang="en-US" sz="800" i="1" dirty="0" err="1">
                <a:latin typeface="Franklin Gothic Demi" panose="020B0703020102020204" pitchFamily="34" charset="0"/>
              </a:rPr>
              <a:t>Mr</a:t>
            </a:r>
            <a:r>
              <a:rPr lang="en-US" sz="800" i="1" dirty="0">
                <a:latin typeface="Franklin Gothic Demi" panose="020B0703020102020204" pitchFamily="34" charset="0"/>
              </a:rPr>
              <a:t> </a:t>
            </a:r>
            <a:r>
              <a:rPr lang="fi-FI" sz="800" i="1" dirty="0">
                <a:latin typeface="Franklin Gothic Demi" panose="020B0703020102020204" pitchFamily="34" charset="0"/>
              </a:rPr>
              <a:t>Teemu Kokko</a:t>
            </a:r>
          </a:p>
          <a:p>
            <a:pPr>
              <a:spcAft>
                <a:spcPts val="600"/>
              </a:spcAft>
            </a:pPr>
            <a:r>
              <a:rPr lang="en-US" sz="800" dirty="0">
                <a:latin typeface="Franklin Gothic Book" panose="020B0503020102020204" pitchFamily="34" charset="0"/>
              </a:rPr>
              <a:t>Human Resources and Communications Services</a:t>
            </a:r>
            <a:endParaRPr lang="fi-FI" sz="900" i="1" dirty="0">
              <a:latin typeface="Franklin Gothic Book" panose="020B0503020102020204" pitchFamily="34" charset="0"/>
            </a:endParaRPr>
          </a:p>
          <a:p>
            <a:endParaRPr lang="fi-FI" sz="900" i="1" dirty="0">
              <a:latin typeface="Franklin Gothic Book" panose="020B0503020102020204" pitchFamily="34" charset="0"/>
            </a:endParaRPr>
          </a:p>
          <a:p>
            <a:pPr marL="171450" indent="-79375">
              <a:buFont typeface="Wingdings" panose="05000000000000000000" pitchFamily="2" charset="2"/>
              <a:buChar char="§"/>
            </a:pPr>
            <a:endParaRPr lang="fi-FI" sz="1000" i="1" dirty="0">
              <a:latin typeface="Franklin Gothic Book" panose="020B050302010202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900" i="1" kern="0" dirty="0">
              <a:latin typeface="Franklin Gothic Book" panose="020B0503020102020204" pitchFamily="34" charset="0"/>
            </a:endParaRPr>
          </a:p>
        </p:txBody>
      </p:sp>
      <p:sp>
        <p:nvSpPr>
          <p:cNvPr id="27" name="Suorakulmio: Pyöristetyt kulmat 26">
            <a:extLst>
              <a:ext uri="{FF2B5EF4-FFF2-40B4-BE49-F238E27FC236}">
                <a16:creationId xmlns:a16="http://schemas.microsoft.com/office/drawing/2014/main" id="{83512FB5-EEF2-65B5-B178-7175EA347CCA}"/>
              </a:ext>
            </a:extLst>
          </p:cNvPr>
          <p:cNvSpPr/>
          <p:nvPr/>
        </p:nvSpPr>
        <p:spPr>
          <a:xfrm>
            <a:off x="3818605" y="3500238"/>
            <a:ext cx="1320772" cy="20289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1B1AA22C-C248-1703-DE22-267D4FC0B789}"/>
              </a:ext>
            </a:extLst>
          </p:cNvPr>
          <p:cNvSpPr txBox="1"/>
          <p:nvPr/>
        </p:nvSpPr>
        <p:spPr>
          <a:xfrm>
            <a:off x="3883648" y="3555727"/>
            <a:ext cx="1472838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900" i="1" dirty="0" err="1">
                <a:latin typeface="Franklin Gothic Demi" panose="020B0703020102020204" pitchFamily="34" charset="0"/>
              </a:rPr>
              <a:t>Education</a:t>
            </a:r>
            <a:r>
              <a:rPr lang="fi-FI" sz="900" i="1" dirty="0">
                <a:latin typeface="Franklin Gothic Demi" panose="020B0703020102020204" pitchFamily="34" charset="0"/>
              </a:rPr>
              <a:t> </a:t>
            </a:r>
            <a:r>
              <a:rPr lang="fi-FI" sz="900" i="1" dirty="0" err="1">
                <a:latin typeface="Franklin Gothic Demi" panose="020B0703020102020204" pitchFamily="34" charset="0"/>
              </a:rPr>
              <a:t>Director</a:t>
            </a:r>
            <a:br>
              <a:rPr lang="fi-FI" sz="900" i="1" dirty="0">
                <a:latin typeface="Franklin Gothic Demi" panose="020B0703020102020204" pitchFamily="34" charset="0"/>
              </a:rPr>
            </a:br>
            <a:r>
              <a:rPr lang="fi-FI" sz="900" i="1" dirty="0" err="1">
                <a:latin typeface="Franklin Gothic Demi" panose="020B0703020102020204" pitchFamily="34" charset="0"/>
              </a:rPr>
              <a:t>Mr</a:t>
            </a:r>
            <a:r>
              <a:rPr lang="fi-FI" sz="900" i="1" dirty="0">
                <a:latin typeface="Franklin Gothic Demi" panose="020B0703020102020204" pitchFamily="34" charset="0"/>
              </a:rPr>
              <a:t> Jere Mutanen</a:t>
            </a:r>
            <a:endParaRPr lang="fi-FI" sz="900" b="1" i="1" dirty="0">
              <a:latin typeface="Franklin Gothic Book" panose="020B0503020102020204" pitchFamily="34" charset="0"/>
            </a:endParaRPr>
          </a:p>
          <a:p>
            <a:pPr>
              <a:spcAft>
                <a:spcPts val="200"/>
              </a:spcAft>
            </a:pPr>
            <a:r>
              <a:rPr lang="fi-FI" sz="1050" dirty="0">
                <a:latin typeface="Franklin Gothic Demi" panose="020B0703020102020204" pitchFamily="34" charset="0"/>
              </a:rPr>
              <a:t>WELL-BEING AND HEALTH</a:t>
            </a:r>
          </a:p>
          <a:p>
            <a:pPr>
              <a:spcAft>
                <a:spcPts val="200"/>
              </a:spcAft>
            </a:pPr>
            <a:r>
              <a:rPr lang="fi-FI" sz="900" dirty="0">
                <a:latin typeface="Franklin Gothic Book" panose="020B0503020102020204" pitchFamily="34" charset="0"/>
              </a:rPr>
              <a:t>Team </a:t>
            </a:r>
            <a:r>
              <a:rPr lang="fi-FI" sz="900" dirty="0" err="1">
                <a:latin typeface="Franklin Gothic Book" panose="020B0503020102020204" pitchFamily="34" charset="0"/>
              </a:rPr>
              <a:t>Manager</a:t>
            </a:r>
            <a:endParaRPr lang="fi-FI" sz="900" dirty="0">
              <a:latin typeface="Franklin Gothic Book" panose="020B0503020102020204" pitchFamily="34" charset="0"/>
            </a:endParaRPr>
          </a:p>
          <a:p>
            <a:r>
              <a:rPr lang="fi-FI" sz="900" dirty="0" err="1">
                <a:latin typeface="Franklin Gothic Book" panose="020B0503020102020204" pitchFamily="34" charset="0"/>
              </a:rPr>
              <a:t>Teaching</a:t>
            </a:r>
            <a:r>
              <a:rPr lang="fi-FI" sz="900" dirty="0">
                <a:latin typeface="Franklin Gothic Book" panose="020B0503020102020204" pitchFamily="34" charset="0"/>
              </a:rPr>
              <a:t> </a:t>
            </a:r>
            <a:r>
              <a:rPr lang="fi-FI" sz="900" dirty="0" err="1">
                <a:latin typeface="Franklin Gothic Book" panose="020B0503020102020204" pitchFamily="34" charset="0"/>
              </a:rPr>
              <a:t>staff</a:t>
            </a:r>
            <a:endParaRPr lang="fi-FI" sz="900" i="1" dirty="0">
              <a:latin typeface="Franklin Gothic Book" panose="020B0503020102020204" pitchFamily="34" charset="0"/>
            </a:endParaRPr>
          </a:p>
          <a:p>
            <a:endParaRPr lang="fi-FI" sz="900" i="1" dirty="0">
              <a:latin typeface="Franklin Gothic Book" panose="020B0503020102020204" pitchFamily="34" charset="0"/>
            </a:endParaRPr>
          </a:p>
          <a:p>
            <a:pPr marL="171450" indent="-79375">
              <a:buFont typeface="Wingdings" panose="05000000000000000000" pitchFamily="2" charset="2"/>
              <a:buChar char="§"/>
            </a:pPr>
            <a:endParaRPr lang="fi-FI" sz="1000" i="1" dirty="0">
              <a:latin typeface="Franklin Gothic Book" panose="020B050302010202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900" i="1" kern="0" dirty="0">
              <a:latin typeface="Franklin Gothic Book" panose="020B0503020102020204" pitchFamily="34" charset="0"/>
            </a:endParaRPr>
          </a:p>
        </p:txBody>
      </p:sp>
      <p:sp>
        <p:nvSpPr>
          <p:cNvPr id="29" name="Suorakulmio: Pyöristetyt kulmat 28">
            <a:extLst>
              <a:ext uri="{FF2B5EF4-FFF2-40B4-BE49-F238E27FC236}">
                <a16:creationId xmlns:a16="http://schemas.microsoft.com/office/drawing/2014/main" id="{73CD16EA-F522-05E3-B2C0-ECAFCC2FF736}"/>
              </a:ext>
            </a:extLst>
          </p:cNvPr>
          <p:cNvSpPr/>
          <p:nvPr/>
        </p:nvSpPr>
        <p:spPr>
          <a:xfrm>
            <a:off x="6617777" y="3498948"/>
            <a:ext cx="1320772" cy="20289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Suorakulmio: Pyöristetyt kulmat 29">
            <a:extLst>
              <a:ext uri="{FF2B5EF4-FFF2-40B4-BE49-F238E27FC236}">
                <a16:creationId xmlns:a16="http://schemas.microsoft.com/office/drawing/2014/main" id="{7C0EFA48-7B75-5CCB-3F33-3B1A15963B74}"/>
              </a:ext>
            </a:extLst>
          </p:cNvPr>
          <p:cNvSpPr/>
          <p:nvPr/>
        </p:nvSpPr>
        <p:spPr>
          <a:xfrm>
            <a:off x="8020162" y="3518520"/>
            <a:ext cx="1320772" cy="20289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Suorakulmio: Pyöristetyt kulmat 30">
            <a:extLst>
              <a:ext uri="{FF2B5EF4-FFF2-40B4-BE49-F238E27FC236}">
                <a16:creationId xmlns:a16="http://schemas.microsoft.com/office/drawing/2014/main" id="{413E2159-A39D-C3CC-BDE2-8E1EAF1F9709}"/>
              </a:ext>
            </a:extLst>
          </p:cNvPr>
          <p:cNvSpPr/>
          <p:nvPr/>
        </p:nvSpPr>
        <p:spPr>
          <a:xfrm>
            <a:off x="5218191" y="3490908"/>
            <a:ext cx="1320772" cy="20289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BE637EA-0F04-AFC7-7835-A852FB5B9C08}"/>
              </a:ext>
            </a:extLst>
          </p:cNvPr>
          <p:cNvSpPr txBox="1"/>
          <p:nvPr/>
        </p:nvSpPr>
        <p:spPr>
          <a:xfrm>
            <a:off x="5302136" y="3546739"/>
            <a:ext cx="1472838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900" i="1" dirty="0" err="1">
                <a:latin typeface="Franklin Gothic Demi" panose="020B0703020102020204" pitchFamily="34" charset="0"/>
              </a:rPr>
              <a:t>Education</a:t>
            </a:r>
            <a:r>
              <a:rPr lang="fi-FI" sz="900" i="1" dirty="0">
                <a:latin typeface="Franklin Gothic Demi" panose="020B0703020102020204" pitchFamily="34" charset="0"/>
              </a:rPr>
              <a:t> </a:t>
            </a:r>
            <a:r>
              <a:rPr lang="fi-FI" sz="900" i="1" dirty="0" err="1">
                <a:latin typeface="Franklin Gothic Demi" panose="020B0703020102020204" pitchFamily="34" charset="0"/>
              </a:rPr>
              <a:t>Director</a:t>
            </a:r>
            <a:br>
              <a:rPr lang="fi-FI" sz="900" i="1" dirty="0">
                <a:latin typeface="Franklin Gothic Demi" panose="020B0703020102020204" pitchFamily="34" charset="0"/>
              </a:rPr>
            </a:br>
            <a:r>
              <a:rPr lang="fi-FI" sz="900" i="1" dirty="0" err="1">
                <a:latin typeface="Franklin Gothic Demi" panose="020B0703020102020204" pitchFamily="34" charset="0"/>
              </a:rPr>
              <a:t>Mr</a:t>
            </a:r>
            <a:r>
              <a:rPr lang="fi-FI" sz="900" i="1" dirty="0">
                <a:latin typeface="Franklin Gothic Demi" panose="020B0703020102020204" pitchFamily="34" charset="0"/>
              </a:rPr>
              <a:t> Pasi Kuuluvainen</a:t>
            </a:r>
            <a:endParaRPr lang="fi-FI" sz="900" b="1" i="1" dirty="0">
              <a:latin typeface="Franklin Gothic Book" panose="020B0503020102020204" pitchFamily="34" charset="0"/>
            </a:endParaRPr>
          </a:p>
          <a:p>
            <a:pPr>
              <a:spcAft>
                <a:spcPts val="200"/>
              </a:spcAft>
            </a:pPr>
            <a:r>
              <a:rPr lang="fi-FI" sz="1050" dirty="0">
                <a:latin typeface="Franklin Gothic Demi" panose="020B0703020102020204" pitchFamily="34" charset="0"/>
              </a:rPr>
              <a:t>INDUSTRY AND BIOECONOMY</a:t>
            </a:r>
          </a:p>
          <a:p>
            <a:pPr>
              <a:spcAft>
                <a:spcPts val="200"/>
              </a:spcAft>
            </a:pPr>
            <a:r>
              <a:rPr lang="fi-FI" sz="900" dirty="0">
                <a:latin typeface="Franklin Gothic Book" panose="020B0503020102020204" pitchFamily="34" charset="0"/>
              </a:rPr>
              <a:t>Team </a:t>
            </a:r>
            <a:r>
              <a:rPr lang="fi-FI" sz="900" dirty="0" err="1">
                <a:latin typeface="Franklin Gothic Book" panose="020B0503020102020204" pitchFamily="34" charset="0"/>
              </a:rPr>
              <a:t>Manager</a:t>
            </a:r>
            <a:endParaRPr lang="fi-FI" sz="900" dirty="0">
              <a:latin typeface="Franklin Gothic Book" panose="020B0503020102020204" pitchFamily="34" charset="0"/>
            </a:endParaRPr>
          </a:p>
          <a:p>
            <a:r>
              <a:rPr lang="fi-FI" sz="900" dirty="0" err="1">
                <a:latin typeface="Franklin Gothic Book" panose="020B0503020102020204" pitchFamily="34" charset="0"/>
              </a:rPr>
              <a:t>Teaching</a:t>
            </a:r>
            <a:r>
              <a:rPr lang="fi-FI" sz="900" dirty="0">
                <a:latin typeface="Franklin Gothic Book" panose="020B0503020102020204" pitchFamily="34" charset="0"/>
              </a:rPr>
              <a:t> </a:t>
            </a:r>
            <a:r>
              <a:rPr lang="fi-FI" sz="900" dirty="0" err="1">
                <a:latin typeface="Franklin Gothic Book" panose="020B0503020102020204" pitchFamily="34" charset="0"/>
              </a:rPr>
              <a:t>staff</a:t>
            </a:r>
            <a:endParaRPr lang="fi-FI" sz="900" i="1" dirty="0">
              <a:latin typeface="Franklin Gothic Book" panose="020B0503020102020204" pitchFamily="34" charset="0"/>
            </a:endParaRPr>
          </a:p>
          <a:p>
            <a:endParaRPr lang="fi-FI" sz="900" i="1" dirty="0">
              <a:latin typeface="Franklin Gothic Book" panose="020B0503020102020204" pitchFamily="34" charset="0"/>
            </a:endParaRPr>
          </a:p>
          <a:p>
            <a:pPr marL="171450" indent="-79375">
              <a:buFont typeface="Wingdings" panose="05000000000000000000" pitchFamily="2" charset="2"/>
              <a:buChar char="§"/>
            </a:pPr>
            <a:endParaRPr lang="fi-FI" sz="1000" i="1" dirty="0">
              <a:latin typeface="Franklin Gothic Book" panose="020B050302010202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900" i="1" kern="0" dirty="0">
              <a:latin typeface="Franklin Gothic Book" panose="020B0503020102020204" pitchFamily="34" charset="0"/>
            </a:endParaRP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C263187D-84A0-2942-96B9-29D3064CA7B4}"/>
              </a:ext>
            </a:extLst>
          </p:cNvPr>
          <p:cNvSpPr txBox="1"/>
          <p:nvPr/>
        </p:nvSpPr>
        <p:spPr>
          <a:xfrm>
            <a:off x="6657341" y="3548872"/>
            <a:ext cx="1472838" cy="1367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900" i="1" dirty="0" err="1">
                <a:latin typeface="Franklin Gothic Demi" panose="020B0703020102020204" pitchFamily="34" charset="0"/>
              </a:rPr>
              <a:t>Education</a:t>
            </a:r>
            <a:r>
              <a:rPr lang="fi-FI" sz="900" i="1" dirty="0">
                <a:latin typeface="Franklin Gothic Demi" panose="020B0703020102020204" pitchFamily="34" charset="0"/>
              </a:rPr>
              <a:t> </a:t>
            </a:r>
            <a:r>
              <a:rPr lang="fi-FI" sz="900" i="1" dirty="0" err="1">
                <a:latin typeface="Franklin Gothic Demi" panose="020B0703020102020204" pitchFamily="34" charset="0"/>
              </a:rPr>
              <a:t>Director</a:t>
            </a:r>
            <a:br>
              <a:rPr lang="fi-FI" sz="900" i="1" dirty="0">
                <a:latin typeface="Franklin Gothic Demi" panose="020B0703020102020204" pitchFamily="34" charset="0"/>
              </a:rPr>
            </a:br>
            <a:r>
              <a:rPr lang="fi-FI" sz="900" i="1" dirty="0">
                <a:latin typeface="Franklin Gothic Demi" panose="020B0703020102020204" pitchFamily="34" charset="0"/>
              </a:rPr>
              <a:t>Ms Jaana Rajavuori</a:t>
            </a:r>
            <a:endParaRPr lang="fi-FI" sz="900" b="1" i="1" dirty="0">
              <a:latin typeface="Franklin Gothic Book" panose="020B0503020102020204" pitchFamily="34" charset="0"/>
            </a:endParaRPr>
          </a:p>
          <a:p>
            <a:pPr>
              <a:spcAft>
                <a:spcPts val="200"/>
              </a:spcAft>
            </a:pPr>
            <a:r>
              <a:rPr lang="fi-FI" sz="1050" dirty="0">
                <a:latin typeface="Franklin Gothic Demi" panose="020B0703020102020204" pitchFamily="34" charset="0"/>
              </a:rPr>
              <a:t>SERVICES</a:t>
            </a:r>
          </a:p>
          <a:p>
            <a:pPr>
              <a:spcAft>
                <a:spcPts val="200"/>
              </a:spcAft>
            </a:pPr>
            <a:r>
              <a:rPr lang="fi-FI" sz="900" dirty="0">
                <a:latin typeface="Franklin Gothic Book" panose="020B0503020102020204" pitchFamily="34" charset="0"/>
              </a:rPr>
              <a:t>Team </a:t>
            </a:r>
            <a:r>
              <a:rPr lang="fi-FI" sz="900" dirty="0" err="1">
                <a:latin typeface="Franklin Gothic Book" panose="020B0503020102020204" pitchFamily="34" charset="0"/>
              </a:rPr>
              <a:t>Manager</a:t>
            </a:r>
            <a:endParaRPr lang="fi-FI" sz="900" dirty="0">
              <a:latin typeface="Franklin Gothic Book" panose="020B0503020102020204" pitchFamily="34" charset="0"/>
            </a:endParaRPr>
          </a:p>
          <a:p>
            <a:r>
              <a:rPr lang="fi-FI" sz="900" dirty="0" err="1">
                <a:latin typeface="Franklin Gothic Book" panose="020B0503020102020204" pitchFamily="34" charset="0"/>
              </a:rPr>
              <a:t>Teaching</a:t>
            </a:r>
            <a:r>
              <a:rPr lang="fi-FI" sz="900" dirty="0">
                <a:latin typeface="Franklin Gothic Book" panose="020B0503020102020204" pitchFamily="34" charset="0"/>
              </a:rPr>
              <a:t> </a:t>
            </a:r>
            <a:r>
              <a:rPr lang="fi-FI" sz="900" dirty="0" err="1">
                <a:latin typeface="Franklin Gothic Book" panose="020B0503020102020204" pitchFamily="34" charset="0"/>
              </a:rPr>
              <a:t>staff</a:t>
            </a:r>
            <a:endParaRPr lang="fi-FI" sz="900" i="1" dirty="0">
              <a:latin typeface="Franklin Gothic Book" panose="020B0503020102020204" pitchFamily="34" charset="0"/>
            </a:endParaRPr>
          </a:p>
          <a:p>
            <a:endParaRPr lang="fi-FI" sz="900" i="1" dirty="0">
              <a:latin typeface="Franklin Gothic Book" panose="020B0503020102020204" pitchFamily="34" charset="0"/>
            </a:endParaRPr>
          </a:p>
          <a:p>
            <a:pPr marL="171450" indent="-79375">
              <a:buFont typeface="Wingdings" panose="05000000000000000000" pitchFamily="2" charset="2"/>
              <a:buChar char="§"/>
            </a:pPr>
            <a:endParaRPr lang="fi-FI" sz="1000" i="1" dirty="0">
              <a:latin typeface="Franklin Gothic Book" panose="020B050302010202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900" i="1" kern="0" dirty="0">
              <a:latin typeface="Franklin Gothic Book" panose="020B0503020102020204" pitchFamily="34" charset="0"/>
            </a:endParaRP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57F6CD4-3317-ECC0-2552-6E970BBD7B99}"/>
              </a:ext>
            </a:extLst>
          </p:cNvPr>
          <p:cNvSpPr txBox="1"/>
          <p:nvPr/>
        </p:nvSpPr>
        <p:spPr>
          <a:xfrm>
            <a:off x="8105995" y="3538956"/>
            <a:ext cx="1472838" cy="1367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900" i="1" dirty="0" err="1">
                <a:latin typeface="Franklin Gothic Demi" panose="020B0703020102020204" pitchFamily="34" charset="0"/>
              </a:rPr>
              <a:t>Education</a:t>
            </a:r>
            <a:r>
              <a:rPr lang="fi-FI" sz="900" i="1" dirty="0">
                <a:latin typeface="Franklin Gothic Demi" panose="020B0703020102020204" pitchFamily="34" charset="0"/>
              </a:rPr>
              <a:t> </a:t>
            </a:r>
            <a:r>
              <a:rPr lang="fi-FI" sz="900" i="1" dirty="0" err="1">
                <a:latin typeface="Franklin Gothic Demi" panose="020B0703020102020204" pitchFamily="34" charset="0"/>
              </a:rPr>
              <a:t>Director</a:t>
            </a:r>
            <a:br>
              <a:rPr lang="fi-FI" sz="900" i="1" dirty="0">
                <a:latin typeface="Franklin Gothic Demi" panose="020B0703020102020204" pitchFamily="34" charset="0"/>
              </a:rPr>
            </a:br>
            <a:r>
              <a:rPr lang="fi-FI" sz="900" i="1" dirty="0" err="1">
                <a:latin typeface="Franklin Gothic Demi" panose="020B0703020102020204" pitchFamily="34" charset="0"/>
              </a:rPr>
              <a:t>Mr</a:t>
            </a:r>
            <a:r>
              <a:rPr lang="fi-FI" sz="900" i="1" dirty="0">
                <a:latin typeface="Franklin Gothic Demi" panose="020B0703020102020204" pitchFamily="34" charset="0"/>
              </a:rPr>
              <a:t> Antti Pietarinen</a:t>
            </a:r>
            <a:endParaRPr lang="fi-FI" sz="900" b="1" i="1" dirty="0">
              <a:latin typeface="Franklin Gothic Book" panose="020B0503020102020204" pitchFamily="34" charset="0"/>
            </a:endParaRPr>
          </a:p>
          <a:p>
            <a:pPr>
              <a:spcAft>
                <a:spcPts val="200"/>
              </a:spcAft>
            </a:pPr>
            <a:r>
              <a:rPr lang="fi-FI" sz="1050" dirty="0">
                <a:latin typeface="Franklin Gothic Demi" panose="020B0703020102020204" pitchFamily="34" charset="0"/>
              </a:rPr>
              <a:t>CONSTRUCTION</a:t>
            </a:r>
          </a:p>
          <a:p>
            <a:pPr>
              <a:spcAft>
                <a:spcPts val="200"/>
              </a:spcAft>
            </a:pPr>
            <a:r>
              <a:rPr lang="fi-FI" sz="900" dirty="0">
                <a:latin typeface="Franklin Gothic Book" panose="020B0503020102020204" pitchFamily="34" charset="0"/>
              </a:rPr>
              <a:t>Team </a:t>
            </a:r>
            <a:r>
              <a:rPr lang="fi-FI" sz="900" dirty="0" err="1">
                <a:latin typeface="Franklin Gothic Book" panose="020B0503020102020204" pitchFamily="34" charset="0"/>
              </a:rPr>
              <a:t>Manager</a:t>
            </a:r>
            <a:endParaRPr lang="fi-FI" sz="900" dirty="0">
              <a:latin typeface="Franklin Gothic Book" panose="020B0503020102020204" pitchFamily="34" charset="0"/>
            </a:endParaRPr>
          </a:p>
          <a:p>
            <a:r>
              <a:rPr lang="fi-FI" sz="900" dirty="0" err="1">
                <a:latin typeface="Franklin Gothic Book" panose="020B0503020102020204" pitchFamily="34" charset="0"/>
              </a:rPr>
              <a:t>Teaching</a:t>
            </a:r>
            <a:r>
              <a:rPr lang="fi-FI" sz="900" dirty="0">
                <a:latin typeface="Franklin Gothic Book" panose="020B0503020102020204" pitchFamily="34" charset="0"/>
              </a:rPr>
              <a:t> </a:t>
            </a:r>
            <a:r>
              <a:rPr lang="fi-FI" sz="900" dirty="0" err="1">
                <a:latin typeface="Franklin Gothic Book" panose="020B0503020102020204" pitchFamily="34" charset="0"/>
              </a:rPr>
              <a:t>staff</a:t>
            </a:r>
            <a:endParaRPr lang="fi-FI" sz="900" i="1" dirty="0">
              <a:latin typeface="Franklin Gothic Book" panose="020B0503020102020204" pitchFamily="34" charset="0"/>
            </a:endParaRPr>
          </a:p>
          <a:p>
            <a:endParaRPr lang="fi-FI" sz="900" i="1" dirty="0">
              <a:latin typeface="Franklin Gothic Book" panose="020B0503020102020204" pitchFamily="34" charset="0"/>
            </a:endParaRPr>
          </a:p>
          <a:p>
            <a:pPr marL="171450" indent="-79375">
              <a:buFont typeface="Wingdings" panose="05000000000000000000" pitchFamily="2" charset="2"/>
              <a:buChar char="§"/>
            </a:pPr>
            <a:endParaRPr lang="fi-FI" sz="1000" i="1" dirty="0">
              <a:latin typeface="Franklin Gothic Book" panose="020B050302010202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900" i="1" kern="0" dirty="0">
              <a:latin typeface="Franklin Gothic Book" panose="020B0503020102020204" pitchFamily="34" charset="0"/>
            </a:endParaRPr>
          </a:p>
        </p:txBody>
      </p:sp>
      <p:pic>
        <p:nvPicPr>
          <p:cNvPr id="35" name="Kuva 3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7BD6A9F-EEF6-BBCC-4C1F-9614D8369E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484" y="4683862"/>
            <a:ext cx="947905" cy="708150"/>
          </a:xfrm>
          <a:prstGeom prst="rect">
            <a:avLst/>
          </a:prstGeom>
        </p:spPr>
      </p:pic>
      <p:pic>
        <p:nvPicPr>
          <p:cNvPr id="36" name="Kuva 3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ED94CBBA-31DF-F5DA-9AE9-8C8205831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414" y="4683862"/>
            <a:ext cx="947905" cy="708150"/>
          </a:xfrm>
          <a:prstGeom prst="rect">
            <a:avLst/>
          </a:prstGeom>
        </p:spPr>
      </p:pic>
      <p:pic>
        <p:nvPicPr>
          <p:cNvPr id="37" name="Kuva 3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D98CA66A-E4E5-D5DF-BE31-71452F9ED6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320" y="4683862"/>
            <a:ext cx="947905" cy="708150"/>
          </a:xfrm>
          <a:prstGeom prst="rect">
            <a:avLst/>
          </a:prstGeom>
        </p:spPr>
      </p:pic>
      <p:pic>
        <p:nvPicPr>
          <p:cNvPr id="38" name="Kuva 3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55F000D-B739-2340-2C77-94A373DCF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250" y="4683862"/>
            <a:ext cx="947905" cy="708150"/>
          </a:xfrm>
          <a:prstGeom prst="rect">
            <a:avLst/>
          </a:prstGeom>
        </p:spPr>
      </p:pic>
      <p:cxnSp>
        <p:nvCxnSpPr>
          <p:cNvPr id="39" name="Suora yhdysviiva 38">
            <a:extLst>
              <a:ext uri="{FF2B5EF4-FFF2-40B4-BE49-F238E27FC236}">
                <a16:creationId xmlns:a16="http://schemas.microsoft.com/office/drawing/2014/main" id="{A69C9D7E-E82C-DA7B-6E4D-3D75526A1540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2225046" y="2253175"/>
            <a:ext cx="202437" cy="7180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alto 41">
            <a:extLst>
              <a:ext uri="{FF2B5EF4-FFF2-40B4-BE49-F238E27FC236}">
                <a16:creationId xmlns:a16="http://schemas.microsoft.com/office/drawing/2014/main" id="{5184C296-24CE-A936-5016-0EB7F2E664F9}"/>
              </a:ext>
            </a:extLst>
          </p:cNvPr>
          <p:cNvSpPr/>
          <p:nvPr/>
        </p:nvSpPr>
        <p:spPr>
          <a:xfrm rot="20738025">
            <a:off x="1000022" y="1916204"/>
            <a:ext cx="1231354" cy="814506"/>
          </a:xfrm>
          <a:prstGeom prst="wave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37CDE1BD-CF04-1A5F-7880-A2A75A0358E9}"/>
              </a:ext>
            </a:extLst>
          </p:cNvPr>
          <p:cNvSpPr/>
          <p:nvPr/>
        </p:nvSpPr>
        <p:spPr>
          <a:xfrm>
            <a:off x="986827" y="2032676"/>
            <a:ext cx="1828380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i-FI" sz="1100" b="1" dirty="0">
                <a:latin typeface="Franklin Gothic Book" panose="020B0503020102020204" pitchFamily="34" charset="0"/>
              </a:rPr>
              <a:t>Limited Company</a:t>
            </a:r>
          </a:p>
          <a:p>
            <a:r>
              <a:rPr lang="en-US" sz="800" dirty="0">
                <a:latin typeface="Franklin Gothic Book" panose="020B0503020102020204" pitchFamily="34" charset="0"/>
              </a:rPr>
              <a:t>In the competitive </a:t>
            </a:r>
            <a:br>
              <a:rPr lang="en-US" sz="800" dirty="0">
                <a:latin typeface="Franklin Gothic Book" panose="020B0503020102020204" pitchFamily="34" charset="0"/>
              </a:rPr>
            </a:br>
            <a:r>
              <a:rPr lang="en-US" sz="800" dirty="0">
                <a:latin typeface="Franklin Gothic Book" panose="020B0503020102020204" pitchFamily="34" charset="0"/>
              </a:rPr>
              <a:t>education market</a:t>
            </a:r>
            <a:endParaRPr lang="fi-FI" sz="400" dirty="0">
              <a:latin typeface="Franklin Gothic Book" panose="020B0503020102020204" pitchFamily="34" charset="0"/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F665944-B86C-19BB-635A-65C356BD368C}"/>
              </a:ext>
            </a:extLst>
          </p:cNvPr>
          <p:cNvSpPr txBox="1"/>
          <p:nvPr/>
        </p:nvSpPr>
        <p:spPr>
          <a:xfrm>
            <a:off x="10376561" y="232095"/>
            <a:ext cx="171389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dirty="0">
                <a:latin typeface="Franklin Gothic Book" panose="020B0503020102020204" pitchFamily="34" charset="0"/>
                <a:cs typeface="Calibri" panose="020F0502020204030204" pitchFamily="34" charset="0"/>
              </a:rPr>
              <a:t>1.9.2023</a:t>
            </a:r>
          </a:p>
          <a:p>
            <a:pPr algn="ctr"/>
            <a:endParaRPr lang="fi-FI" sz="1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68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24DCEAC2-19DF-428C-9ECC-C192511CE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730" y="1646512"/>
            <a:ext cx="10260109" cy="4298417"/>
          </a:xfrm>
        </p:spPr>
        <p:txBody>
          <a:bodyPr>
            <a:normAutofit/>
          </a:bodyPr>
          <a:lstStyle/>
          <a:p>
            <a:r>
              <a:rPr lang="fi-FI" sz="2400" dirty="0" err="1"/>
              <a:t>We</a:t>
            </a:r>
            <a:r>
              <a:rPr lang="fi-FI" sz="2400" dirty="0"/>
              <a:t> </a:t>
            </a:r>
            <a:r>
              <a:rPr lang="fi-FI" sz="2400" dirty="0" err="1"/>
              <a:t>organise</a:t>
            </a:r>
            <a:r>
              <a:rPr lang="fi-FI" sz="2400" dirty="0"/>
              <a:t> </a:t>
            </a:r>
            <a:r>
              <a:rPr lang="fi-FI" sz="2400" dirty="0" err="1"/>
              <a:t>multidisciplinary</a:t>
            </a:r>
            <a:r>
              <a:rPr lang="fi-FI" sz="2400" dirty="0"/>
              <a:t> </a:t>
            </a:r>
            <a:r>
              <a:rPr lang="fi-FI" sz="2400" dirty="0" err="1"/>
              <a:t>education</a:t>
            </a:r>
            <a:r>
              <a:rPr lang="fi-FI" sz="2400" dirty="0"/>
              <a:t> and </a:t>
            </a:r>
            <a:r>
              <a:rPr lang="fi-FI" sz="2400" dirty="0" err="1"/>
              <a:t>training</a:t>
            </a:r>
            <a:r>
              <a:rPr lang="fi-FI" sz="2400" dirty="0"/>
              <a:t> </a:t>
            </a:r>
            <a:br>
              <a:rPr lang="fi-FI" sz="2400" dirty="0"/>
            </a:br>
            <a:r>
              <a:rPr lang="fi-FI" sz="2400" dirty="0"/>
              <a:t>in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region</a:t>
            </a:r>
            <a:r>
              <a:rPr lang="fi-FI" sz="2400" dirty="0"/>
              <a:t> of North Karelia, Eastern Finland. </a:t>
            </a:r>
          </a:p>
          <a:p>
            <a:r>
              <a:rPr lang="fi-FI" sz="2400" dirty="0"/>
              <a:t>Training </a:t>
            </a:r>
            <a:r>
              <a:rPr lang="fi-FI" sz="2400" dirty="0" err="1"/>
              <a:t>units</a:t>
            </a:r>
            <a:r>
              <a:rPr lang="fi-FI" sz="2400" dirty="0"/>
              <a:t>: </a:t>
            </a:r>
            <a:r>
              <a:rPr lang="fi-FI" sz="2000" dirty="0"/>
              <a:t>Joensuu </a:t>
            </a:r>
            <a:r>
              <a:rPr lang="fi-FI" sz="1600" dirty="0">
                <a:solidFill>
                  <a:srgbClr val="FF0000"/>
                </a:solidFill>
              </a:rPr>
              <a:t>//</a:t>
            </a:r>
            <a:r>
              <a:rPr lang="fi-FI" sz="2000" dirty="0"/>
              <a:t> Kitee </a:t>
            </a:r>
            <a:r>
              <a:rPr lang="fi-FI" sz="1600" dirty="0">
                <a:solidFill>
                  <a:srgbClr val="FF0000"/>
                </a:solidFill>
              </a:rPr>
              <a:t>//</a:t>
            </a:r>
            <a:r>
              <a:rPr lang="fi-FI" sz="2000" dirty="0"/>
              <a:t> Lieksa </a:t>
            </a:r>
            <a:r>
              <a:rPr lang="fi-FI" sz="1600" dirty="0">
                <a:solidFill>
                  <a:srgbClr val="FF0000"/>
                </a:solidFill>
              </a:rPr>
              <a:t>//</a:t>
            </a:r>
            <a:r>
              <a:rPr lang="fi-FI" sz="2000" dirty="0"/>
              <a:t> </a:t>
            </a:r>
            <a:br>
              <a:rPr lang="fi-FI" sz="2000" dirty="0"/>
            </a:br>
            <a:r>
              <a:rPr lang="fi-FI" sz="2000" dirty="0"/>
              <a:t>Nurmes</a:t>
            </a:r>
            <a:r>
              <a:rPr lang="fi-FI" sz="1600" dirty="0"/>
              <a:t> </a:t>
            </a:r>
            <a:r>
              <a:rPr lang="fi-FI" sz="1600" dirty="0">
                <a:solidFill>
                  <a:srgbClr val="FF0000"/>
                </a:solidFill>
              </a:rPr>
              <a:t>//</a:t>
            </a:r>
            <a:r>
              <a:rPr lang="fi-FI" sz="1600" dirty="0"/>
              <a:t> </a:t>
            </a:r>
            <a:r>
              <a:rPr lang="fi-FI" sz="2000" dirty="0"/>
              <a:t>Outokumpu </a:t>
            </a:r>
            <a:r>
              <a:rPr lang="fi-FI" sz="1600" dirty="0">
                <a:solidFill>
                  <a:srgbClr val="FF0000"/>
                </a:solidFill>
              </a:rPr>
              <a:t>//</a:t>
            </a:r>
            <a:r>
              <a:rPr lang="fi-FI" sz="2000" dirty="0"/>
              <a:t> Valtimo</a:t>
            </a:r>
          </a:p>
          <a:p>
            <a:r>
              <a:rPr lang="fi-FI" sz="2400" dirty="0" err="1"/>
              <a:t>Four</a:t>
            </a:r>
            <a:r>
              <a:rPr lang="fi-FI" sz="2400" dirty="0"/>
              <a:t> </a:t>
            </a:r>
            <a:r>
              <a:rPr lang="fi-FI" sz="2400" dirty="0" err="1"/>
              <a:t>sectors</a:t>
            </a:r>
            <a:endParaRPr lang="fi-FI" sz="2400" dirty="0"/>
          </a:p>
          <a:p>
            <a:pPr marL="0" indent="0">
              <a:buNone/>
            </a:pPr>
            <a:endParaRPr lang="fi-FI" sz="3200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641E47BF-42A0-4D42-B8D0-C9253C3B7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139" y="223556"/>
            <a:ext cx="8999706" cy="1152618"/>
          </a:xfrm>
        </p:spPr>
        <p:txBody>
          <a:bodyPr/>
          <a:lstStyle/>
          <a:p>
            <a:r>
              <a:rPr lang="fi-FI" dirty="0" err="1">
                <a:latin typeface="Franklin Gothic Demi" panose="020B0703020102020204" pitchFamily="34" charset="0"/>
              </a:rPr>
              <a:t>Our</a:t>
            </a:r>
            <a:r>
              <a:rPr lang="fi-FI" dirty="0">
                <a:latin typeface="Franklin Gothic Demi" panose="020B0703020102020204" pitchFamily="34" charset="0"/>
              </a:rPr>
              <a:t> </a:t>
            </a:r>
            <a:r>
              <a:rPr lang="fi-FI" dirty="0" err="1">
                <a:latin typeface="Franklin Gothic Demi" panose="020B0703020102020204" pitchFamily="34" charset="0"/>
              </a:rPr>
              <a:t>organisation</a:t>
            </a:r>
            <a:endParaRPr lang="fi-FI" dirty="0">
              <a:latin typeface="Franklin Gothic Demi" panose="020B0703020102020204" pitchFamily="34" charset="0"/>
            </a:endParaRPr>
          </a:p>
        </p:txBody>
      </p:sp>
      <p:pic>
        <p:nvPicPr>
          <p:cNvPr id="9" name="Kuva 8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F73A9C7E-9CFE-4862-9CB2-0B4657520F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27" b="96279" l="3436" r="99458">
                        <a14:foregroundMark x1="93490" y1="55504" x2="93490" y2="55504"/>
                        <a14:foregroundMark x1="98011" y1="31163" x2="98011" y2="31163"/>
                        <a14:foregroundMark x1="91320" y1="88527" x2="91320" y2="88527"/>
                        <a14:foregroundMark x1="14467" y1="89612" x2="14467" y2="89612"/>
                        <a14:foregroundMark x1="9584" y1="92558" x2="9584" y2="92558"/>
                        <a14:foregroundMark x1="4159" y1="89147" x2="4159" y2="89147"/>
                        <a14:foregroundMark x1="8499" y1="96589" x2="8499" y2="96589"/>
                        <a14:foregroundMark x1="17541" y1="58450" x2="17541" y2="58450"/>
                        <a14:foregroundMark x1="38698" y1="88682" x2="38698" y2="88682"/>
                        <a14:foregroundMark x1="38698" y1="84186" x2="38698" y2="84186"/>
                        <a14:foregroundMark x1="48825" y1="93178" x2="48825" y2="93178"/>
                        <a14:foregroundMark x1="99638" y1="88062" x2="99638" y2="88062"/>
                        <a14:foregroundMark x1="3436" y1="90853" x2="3436" y2="90853"/>
                        <a14:foregroundMark x1="69620" y1="35039" x2="69620" y2="35039"/>
                        <a14:foregroundMark x1="67812" y1="35814" x2="67812" y2="35814"/>
                        <a14:foregroundMark x1="65461" y1="36124" x2="65461" y2="36124"/>
                        <a14:backgroundMark x1="23327" y1="35504" x2="23327" y2="35504"/>
                        <a14:backgroundMark x1="10488" y1="74729" x2="10488" y2="74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824"/>
          <a:stretch/>
        </p:blipFill>
        <p:spPr>
          <a:xfrm>
            <a:off x="8274309" y="-538829"/>
            <a:ext cx="3917691" cy="4486140"/>
          </a:xfrm>
          <a:prstGeom prst="rect">
            <a:avLst/>
          </a:prstGeom>
        </p:spPr>
      </p:pic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D6CF25F1-82D3-49CE-53B9-48C0DEFDCB4C}"/>
              </a:ext>
            </a:extLst>
          </p:cNvPr>
          <p:cNvSpPr/>
          <p:nvPr/>
        </p:nvSpPr>
        <p:spPr>
          <a:xfrm>
            <a:off x="4722972" y="5171580"/>
            <a:ext cx="4128040" cy="1150133"/>
          </a:xfrm>
          <a:prstGeom prst="roundRect">
            <a:avLst/>
          </a:prstGeom>
          <a:solidFill>
            <a:srgbClr val="5C2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653AA3DC-D09D-3659-5924-4B067FFEC6B6}"/>
              </a:ext>
            </a:extLst>
          </p:cNvPr>
          <p:cNvSpPr/>
          <p:nvPr/>
        </p:nvSpPr>
        <p:spPr>
          <a:xfrm>
            <a:off x="1160799" y="3765757"/>
            <a:ext cx="3430017" cy="115261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7178BFE-79B8-97CA-B368-0B100B47F573}"/>
              </a:ext>
            </a:extLst>
          </p:cNvPr>
          <p:cNvSpPr txBox="1"/>
          <p:nvPr/>
        </p:nvSpPr>
        <p:spPr>
          <a:xfrm>
            <a:off x="1346725" y="3823126"/>
            <a:ext cx="29877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Franklin Gothic Demi" panose="020B0703020102020204" pitchFamily="34" charset="0"/>
              </a:rPr>
              <a:t>Well-being and Health</a:t>
            </a:r>
            <a:br>
              <a:rPr lang="en-GB" sz="1600" dirty="0">
                <a:latin typeface="Franklin Gothic Demi" panose="020B0703020102020204" pitchFamily="34" charset="0"/>
              </a:rPr>
            </a:br>
            <a:r>
              <a:rPr lang="en-GB" sz="1200" dirty="0">
                <a:latin typeface="Franklin Gothic Medium" panose="020B0603020102020204" pitchFamily="34" charset="0"/>
              </a:rPr>
              <a:t>Social and healthcare</a:t>
            </a:r>
            <a:br>
              <a:rPr lang="en-GB" sz="1200" dirty="0">
                <a:latin typeface="Franklin Gothic Medium" panose="020B0603020102020204" pitchFamily="34" charset="0"/>
              </a:rPr>
            </a:br>
            <a:r>
              <a:rPr lang="en-GB" sz="1200" dirty="0">
                <a:latin typeface="Franklin Gothic Medium" panose="020B0603020102020204" pitchFamily="34" charset="0"/>
              </a:rPr>
              <a:t>Education and guidance</a:t>
            </a:r>
          </a:p>
          <a:p>
            <a:r>
              <a:rPr lang="en-GB" sz="1200" dirty="0">
                <a:latin typeface="Franklin Gothic Medium" panose="020B0603020102020204" pitchFamily="34" charset="0"/>
              </a:rPr>
              <a:t>Culture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C2E45DA-99DE-316B-94C0-66D552B740EC}"/>
              </a:ext>
            </a:extLst>
          </p:cNvPr>
          <p:cNvSpPr txBox="1"/>
          <p:nvPr/>
        </p:nvSpPr>
        <p:spPr>
          <a:xfrm>
            <a:off x="4918918" y="5222251"/>
            <a:ext cx="4438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Industry and </a:t>
            </a:r>
            <a:r>
              <a:rPr lang="fi-FI" sz="1600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Bioeconomy</a:t>
            </a:r>
            <a:br>
              <a:rPr lang="fi-FI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r>
              <a:rPr lang="fi-FI" sz="12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Forestry</a:t>
            </a:r>
            <a:r>
              <a:rPr lang="fi-FI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fi-FI" sz="1000" normalizeH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|</a:t>
            </a:r>
            <a:r>
              <a:rPr lang="fi-FI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Machinery, metal and plastic sector |</a:t>
            </a:r>
            <a:br>
              <a:rPr lang="fi-FI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fi-FI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Motor </a:t>
            </a:r>
            <a:r>
              <a:rPr lang="fi-FI" sz="12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vehicle</a:t>
            </a:r>
            <a:r>
              <a:rPr lang="fi-FI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fi-FI" sz="12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technology</a:t>
            </a:r>
            <a:r>
              <a:rPr lang="fi-FI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fi-FI" sz="1000" normalizeH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|</a:t>
            </a:r>
            <a:r>
              <a:rPr lang="fi-FI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fi-FI" sz="12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Agriculture</a:t>
            </a:r>
            <a:r>
              <a:rPr lang="fi-FI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| </a:t>
            </a:r>
            <a:r>
              <a:rPr lang="fi-FI" sz="12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Logistics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2FB2E16-9ECC-97CA-2FD7-6AEF925BE3A0}"/>
              </a:ext>
            </a:extLst>
          </p:cNvPr>
          <p:cNvSpPr txBox="1"/>
          <p:nvPr/>
        </p:nvSpPr>
        <p:spPr>
          <a:xfrm>
            <a:off x="1276389" y="5161376"/>
            <a:ext cx="413001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Franklin Gothic Demi" panose="020B0703020102020204" pitchFamily="34" charset="0"/>
              </a:rPr>
              <a:t>Hyvinvointi ja terveys</a:t>
            </a:r>
          </a:p>
          <a:p>
            <a:r>
              <a:rPr lang="fi-FI" sz="1400" dirty="0">
                <a:latin typeface="Franklin Gothic Medium" panose="020B0603020102020204" pitchFamily="34" charset="0"/>
              </a:rPr>
              <a:t>Sosiaali- ja terveysala </a:t>
            </a:r>
            <a:r>
              <a:rPr lang="fi-FI" sz="1100" dirty="0">
                <a:latin typeface="Franklin Gothic Medium" panose="020B0603020102020204" pitchFamily="34" charset="0"/>
              </a:rPr>
              <a:t> </a:t>
            </a:r>
            <a:r>
              <a:rPr lang="fi-FI" sz="1400" dirty="0">
                <a:latin typeface="Franklin Gothic Medium" panose="020B0603020102020204" pitchFamily="34" charset="0"/>
              </a:rPr>
              <a:t> </a:t>
            </a:r>
            <a:br>
              <a:rPr lang="fi-FI" sz="1400" dirty="0">
                <a:latin typeface="Franklin Gothic Medium" panose="020B0603020102020204" pitchFamily="34" charset="0"/>
              </a:rPr>
            </a:br>
            <a:r>
              <a:rPr lang="fi-FI" sz="1400" dirty="0">
                <a:latin typeface="Franklin Gothic Medium" panose="020B0603020102020204" pitchFamily="34" charset="0"/>
              </a:rPr>
              <a:t>Kasvatus- ja ohjausala</a:t>
            </a:r>
          </a:p>
          <a:p>
            <a:r>
              <a:rPr lang="fi-FI" sz="1400" dirty="0">
                <a:latin typeface="Franklin Gothic Medium" panose="020B0603020102020204" pitchFamily="34" charset="0"/>
              </a:rPr>
              <a:t>Kulttuuriala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A38CA2A5-602B-3822-54EF-F1A1ADCBC1B4}"/>
              </a:ext>
            </a:extLst>
          </p:cNvPr>
          <p:cNvSpPr/>
          <p:nvPr/>
        </p:nvSpPr>
        <p:spPr>
          <a:xfrm>
            <a:off x="1160799" y="5077183"/>
            <a:ext cx="3430017" cy="1311532"/>
          </a:xfrm>
          <a:prstGeom prst="roundRect">
            <a:avLst/>
          </a:prstGeom>
          <a:solidFill>
            <a:srgbClr val="C65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67335DC3-8A99-0651-76DE-1B2E622899FE}"/>
              </a:ext>
            </a:extLst>
          </p:cNvPr>
          <p:cNvSpPr/>
          <p:nvPr/>
        </p:nvSpPr>
        <p:spPr>
          <a:xfrm>
            <a:off x="4708508" y="3750205"/>
            <a:ext cx="5440421" cy="1288515"/>
          </a:xfrm>
          <a:prstGeom prst="roundRect">
            <a:avLst/>
          </a:prstGeom>
          <a:solidFill>
            <a:srgbClr val="00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968AA1C3-7749-D7DB-69DB-8662E3E51E32}"/>
              </a:ext>
            </a:extLst>
          </p:cNvPr>
          <p:cNvSpPr txBox="1"/>
          <p:nvPr/>
        </p:nvSpPr>
        <p:spPr>
          <a:xfrm>
            <a:off x="1319564" y="5153986"/>
            <a:ext cx="3588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Franklin Gothic Demi" panose="020B0703020102020204" pitchFamily="34" charset="0"/>
              </a:rPr>
              <a:t>Services</a:t>
            </a:r>
          </a:p>
          <a:p>
            <a:r>
              <a:rPr lang="fi-FI" sz="1200" dirty="0">
                <a:latin typeface="Franklin Gothic Medium" panose="020B0603020102020204" pitchFamily="34" charset="0"/>
              </a:rPr>
              <a:t>Business and </a:t>
            </a:r>
            <a:r>
              <a:rPr lang="fi-FI" sz="1200" dirty="0" err="1">
                <a:latin typeface="Franklin Gothic Medium" panose="020B0603020102020204" pitchFamily="34" charset="0"/>
              </a:rPr>
              <a:t>entrepreneurship</a:t>
            </a:r>
            <a:br>
              <a:rPr lang="fi-FI" sz="1200" dirty="0">
                <a:latin typeface="Franklin Gothic Medium" panose="020B0603020102020204" pitchFamily="34" charset="0"/>
              </a:rPr>
            </a:br>
            <a:r>
              <a:rPr lang="en-US" sz="1200" dirty="0">
                <a:latin typeface="Franklin Gothic Medium" panose="020B0603020102020204" pitchFamily="34" charset="0"/>
              </a:rPr>
              <a:t>Food industry, restaurant and catering services</a:t>
            </a:r>
            <a:br>
              <a:rPr lang="fi-FI" sz="1200" dirty="0">
                <a:latin typeface="Franklin Gothic Medium" panose="020B0603020102020204" pitchFamily="34" charset="0"/>
              </a:rPr>
            </a:br>
            <a:r>
              <a:rPr lang="fi-FI" sz="1200" dirty="0" err="1">
                <a:latin typeface="Franklin Gothic Medium" panose="020B0603020102020204" pitchFamily="34" charset="0"/>
              </a:rPr>
              <a:t>Hairdressing</a:t>
            </a:r>
            <a:r>
              <a:rPr lang="fi-FI" sz="1200" dirty="0">
                <a:latin typeface="Franklin Gothic Medium" panose="020B0603020102020204" pitchFamily="34" charset="0"/>
              </a:rPr>
              <a:t> and beauty </a:t>
            </a:r>
            <a:r>
              <a:rPr lang="fi-FI" sz="1200" dirty="0" err="1">
                <a:latin typeface="Franklin Gothic Medium" panose="020B0603020102020204" pitchFamily="34" charset="0"/>
              </a:rPr>
              <a:t>care</a:t>
            </a:r>
            <a:br>
              <a:rPr lang="fi-FI" sz="1200" dirty="0">
                <a:latin typeface="Franklin Gothic Medium" panose="020B0603020102020204" pitchFamily="34" charset="0"/>
              </a:rPr>
            </a:br>
            <a:r>
              <a:rPr lang="fi-FI" sz="1200" dirty="0" err="1">
                <a:latin typeface="Franklin Gothic Medium" panose="020B0603020102020204" pitchFamily="34" charset="0"/>
              </a:rPr>
              <a:t>Tourism</a:t>
            </a:r>
            <a:endParaRPr lang="fi-FI" sz="1200" dirty="0">
              <a:latin typeface="Franklin Gothic Medium" panose="020B0603020102020204" pitchFamily="34" charset="0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554B99FC-BBAD-4EFE-5C9F-8FA1E2C66707}"/>
              </a:ext>
            </a:extLst>
          </p:cNvPr>
          <p:cNvSpPr txBox="1"/>
          <p:nvPr/>
        </p:nvSpPr>
        <p:spPr>
          <a:xfrm>
            <a:off x="4946077" y="3823567"/>
            <a:ext cx="5429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Construction</a:t>
            </a:r>
          </a:p>
          <a:p>
            <a:r>
              <a:rPr lang="en-US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Mining, earthwork and infrastructure construction</a:t>
            </a:r>
            <a:r>
              <a:rPr lang="fi-FI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| Building </a:t>
            </a:r>
            <a:r>
              <a:rPr lang="fi-FI" sz="12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maintenance</a:t>
            </a:r>
            <a:r>
              <a:rPr lang="fi-FI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fi-FI" sz="12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technology</a:t>
            </a:r>
            <a:r>
              <a:rPr lang="fi-FI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| </a:t>
            </a:r>
            <a:r>
              <a:rPr lang="en-US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Building construction, wood and surface treatment </a:t>
            </a:r>
            <a:br>
              <a:rPr lang="en-US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technology </a:t>
            </a:r>
            <a:r>
              <a:rPr lang="fi-FI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| </a:t>
            </a:r>
            <a:r>
              <a:rPr lang="en-US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Automation, electric and process technology</a:t>
            </a:r>
            <a:r>
              <a:rPr lang="fi-FI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| Security and </a:t>
            </a:r>
            <a:r>
              <a:rPr lang="fi-FI" sz="12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property</a:t>
            </a:r>
            <a:r>
              <a:rPr lang="fi-FI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fi-FI" sz="12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services</a:t>
            </a:r>
            <a:r>
              <a:rPr lang="fi-FI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| </a:t>
            </a:r>
            <a:r>
              <a:rPr lang="fi-FI" sz="12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Information</a:t>
            </a:r>
            <a:r>
              <a:rPr lang="fi-FI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and </a:t>
            </a:r>
            <a:r>
              <a:rPr lang="fi-FI" sz="12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communications</a:t>
            </a:r>
            <a:r>
              <a:rPr lang="fi-FI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fi-FI" sz="12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technology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D9604796-79F8-2986-9DFE-9A3F1B8896AE}"/>
              </a:ext>
            </a:extLst>
          </p:cNvPr>
          <p:cNvSpPr/>
          <p:nvPr/>
        </p:nvSpPr>
        <p:spPr>
          <a:xfrm>
            <a:off x="1249229" y="3806843"/>
            <a:ext cx="3259396" cy="106228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818C1153-9BF5-9B68-191D-F002FEC508F2}"/>
              </a:ext>
            </a:extLst>
          </p:cNvPr>
          <p:cNvSpPr/>
          <p:nvPr/>
        </p:nvSpPr>
        <p:spPr>
          <a:xfrm>
            <a:off x="4812457" y="5205242"/>
            <a:ext cx="3955819" cy="106367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8CA12058-4090-5F49-AE85-EF4F6AA783F2}"/>
              </a:ext>
            </a:extLst>
          </p:cNvPr>
          <p:cNvSpPr/>
          <p:nvPr/>
        </p:nvSpPr>
        <p:spPr>
          <a:xfrm>
            <a:off x="4795657" y="3806843"/>
            <a:ext cx="5235580" cy="119149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DE3D9F5F-0878-8F5C-FE10-673FAE4E347C}"/>
              </a:ext>
            </a:extLst>
          </p:cNvPr>
          <p:cNvSpPr/>
          <p:nvPr/>
        </p:nvSpPr>
        <p:spPr>
          <a:xfrm>
            <a:off x="1249228" y="5116895"/>
            <a:ext cx="3259397" cy="1237419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3619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2602E0-0BD2-43E9-93CB-839552CE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970" y="422484"/>
            <a:ext cx="6740229" cy="684439"/>
          </a:xfrm>
        </p:spPr>
        <p:txBody>
          <a:bodyPr/>
          <a:lstStyle/>
          <a:p>
            <a:r>
              <a:rPr lang="en-GB" dirty="0"/>
              <a:t>Process of VET provision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B86B30-B1BF-4F51-8A67-0B2659F1E4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5415" y="1574800"/>
            <a:ext cx="10995587" cy="430247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We have the full autonomy </a:t>
            </a:r>
            <a:r>
              <a:rPr lang="en-US" sz="2000" dirty="0"/>
              <a:t>to decide how we are implementing the requirements of the legislation and the national targets into practice. 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2000" dirty="0">
                <a:solidFill>
                  <a:srgbClr val="00B0F0"/>
                </a:solidFill>
              </a:rPr>
              <a:t>The Ministry of Education and Culture is steering the implementation </a:t>
            </a:r>
            <a:r>
              <a:rPr lang="en-US" sz="2000" dirty="0"/>
              <a:t>by information (VET policy) and the allocation of funding.</a:t>
            </a:r>
          </a:p>
          <a:p>
            <a:pPr lvl="1"/>
            <a:r>
              <a:rPr lang="en-US" sz="1600" dirty="0"/>
              <a:t>Riveria has permission to organize VET in 97 degrees from our Ministry of Education and Culture: </a:t>
            </a:r>
          </a:p>
          <a:p>
            <a:pPr marL="1200150" lvl="2" indent="-285750"/>
            <a:r>
              <a:rPr lang="en-US" sz="1200" dirty="0"/>
              <a:t>Basic vocational Qualifications: 34 degrees in different fields of VET.</a:t>
            </a:r>
            <a:endParaRPr lang="en-GB" sz="1200" b="1" dirty="0"/>
          </a:p>
          <a:p>
            <a:pPr marL="1200150" lvl="2" indent="-285750"/>
            <a:r>
              <a:rPr lang="en-GB" sz="1200" dirty="0"/>
              <a:t>Further vocational Qualifications: 39 </a:t>
            </a:r>
            <a:r>
              <a:rPr lang="en-US" sz="1200" dirty="0"/>
              <a:t>degrees in different fields of VET.</a:t>
            </a:r>
            <a:endParaRPr lang="en-GB" sz="1200" dirty="0"/>
          </a:p>
          <a:p>
            <a:pPr marL="1200150" lvl="2" indent="-285750"/>
            <a:r>
              <a:rPr lang="en-GB" sz="1200" dirty="0"/>
              <a:t>Special vocational Qualifications: 24 </a:t>
            </a:r>
            <a:r>
              <a:rPr lang="en-US" sz="1200" dirty="0"/>
              <a:t>degrees in different fields of VET.</a:t>
            </a:r>
          </a:p>
          <a:p>
            <a:pPr marL="914400" lvl="2" indent="0">
              <a:buNone/>
            </a:pPr>
            <a:endParaRPr lang="en-US" sz="1200" dirty="0"/>
          </a:p>
          <a:p>
            <a:pPr marL="742950" lvl="1" indent="-285750"/>
            <a:r>
              <a:rPr lang="en-US" sz="2000" dirty="0"/>
              <a:t>In Riveria, </a:t>
            </a:r>
            <a:r>
              <a:rPr lang="en-US" sz="2000" dirty="0">
                <a:solidFill>
                  <a:srgbClr val="00B0F0"/>
                </a:solidFill>
              </a:rPr>
              <a:t>it’s our choice to determine </a:t>
            </a:r>
            <a:r>
              <a:rPr lang="en-US" sz="2000" dirty="0"/>
              <a:t>how many experts we educate every year, for example practical nurses, welders and other VET experts of those 97 VET degrees. 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</a:p>
          <a:p>
            <a:pPr marL="742950" lvl="1" indent="-285750"/>
            <a:r>
              <a:rPr lang="en-GB" sz="2000" dirty="0"/>
              <a:t>We are organizing about </a:t>
            </a:r>
            <a:r>
              <a:rPr lang="en-GB" sz="2000" dirty="0">
                <a:solidFill>
                  <a:srgbClr val="00B0F0"/>
                </a:solidFill>
              </a:rPr>
              <a:t>5.600 student years </a:t>
            </a:r>
            <a:r>
              <a:rPr lang="en-GB" sz="2000" dirty="0"/>
              <a:t>(licence based)</a:t>
            </a:r>
          </a:p>
          <a:p>
            <a:pPr marL="457200" lvl="1" indent="0">
              <a:buNone/>
            </a:pPr>
            <a:endParaRPr lang="en-GB" sz="2000" dirty="0"/>
          </a:p>
          <a:p>
            <a:pPr lvl="2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2972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AD00C415-2A6E-FBA0-F04B-917CD90B1C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145457"/>
              </p:ext>
            </p:extLst>
          </p:nvPr>
        </p:nvGraphicFramePr>
        <p:xfrm>
          <a:off x="1276068" y="1658979"/>
          <a:ext cx="10617955" cy="436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591">
                  <a:extLst>
                    <a:ext uri="{9D8B030D-6E8A-4147-A177-3AD203B41FA5}">
                      <a16:colId xmlns:a16="http://schemas.microsoft.com/office/drawing/2014/main" val="3152750257"/>
                    </a:ext>
                  </a:extLst>
                </a:gridCol>
                <a:gridCol w="2123591">
                  <a:extLst>
                    <a:ext uri="{9D8B030D-6E8A-4147-A177-3AD203B41FA5}">
                      <a16:colId xmlns:a16="http://schemas.microsoft.com/office/drawing/2014/main" val="4065439743"/>
                    </a:ext>
                  </a:extLst>
                </a:gridCol>
                <a:gridCol w="2123591">
                  <a:extLst>
                    <a:ext uri="{9D8B030D-6E8A-4147-A177-3AD203B41FA5}">
                      <a16:colId xmlns:a16="http://schemas.microsoft.com/office/drawing/2014/main" val="3009324562"/>
                    </a:ext>
                  </a:extLst>
                </a:gridCol>
                <a:gridCol w="2123591">
                  <a:extLst>
                    <a:ext uri="{9D8B030D-6E8A-4147-A177-3AD203B41FA5}">
                      <a16:colId xmlns:a16="http://schemas.microsoft.com/office/drawing/2014/main" val="1739802139"/>
                    </a:ext>
                  </a:extLst>
                </a:gridCol>
                <a:gridCol w="2123591">
                  <a:extLst>
                    <a:ext uri="{9D8B030D-6E8A-4147-A177-3AD203B41FA5}">
                      <a16:colId xmlns:a16="http://schemas.microsoft.com/office/drawing/2014/main" val="16195794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>
                          <a:solidFill>
                            <a:schemeClr val="tx1"/>
                          </a:solidFill>
                        </a:rPr>
                        <a:t>Study</a:t>
                      </a: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dirty="0" err="1">
                          <a:solidFill>
                            <a:schemeClr val="tx1"/>
                          </a:solidFill>
                        </a:rPr>
                        <a:t>places</a:t>
                      </a: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Joint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application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process</a:t>
                      </a:r>
                      <a:r>
                        <a:rPr lang="fi-FI" dirty="0"/>
                        <a:t> 2023 – </a:t>
                      </a:r>
                      <a:r>
                        <a:rPr lang="fi-FI" dirty="0" err="1"/>
                        <a:t>primary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applicants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>
                          <a:solidFill>
                            <a:schemeClr val="tx1"/>
                          </a:solidFill>
                        </a:rPr>
                        <a:t>Joint</a:t>
                      </a: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dirty="0" err="1">
                          <a:solidFill>
                            <a:schemeClr val="tx1"/>
                          </a:solidFill>
                        </a:rPr>
                        <a:t>application</a:t>
                      </a: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dirty="0" err="1">
                          <a:solidFill>
                            <a:schemeClr val="tx1"/>
                          </a:solidFill>
                        </a:rPr>
                        <a:t>process</a:t>
                      </a: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fi-FI" dirty="0" err="1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dirty="0" err="1">
                          <a:solidFill>
                            <a:schemeClr val="tx1"/>
                          </a:solidFill>
                        </a:rPr>
                        <a:t>applicants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>
                          <a:solidFill>
                            <a:schemeClr val="tx1"/>
                          </a:solidFill>
                        </a:rPr>
                        <a:t>Continuous</a:t>
                      </a: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dirty="0" err="1">
                          <a:solidFill>
                            <a:schemeClr val="tx1"/>
                          </a:solidFill>
                        </a:rPr>
                        <a:t>application</a:t>
                      </a: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dirty="0" err="1">
                          <a:solidFill>
                            <a:schemeClr val="tx1"/>
                          </a:solidFill>
                        </a:rPr>
                        <a:t>process</a:t>
                      </a: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i-FI" dirty="0" err="1">
                          <a:solidFill>
                            <a:schemeClr val="tx1"/>
                          </a:solidFill>
                        </a:rPr>
                        <a:t>applicants</a:t>
                      </a: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dirty="0" err="1">
                          <a:solidFill>
                            <a:schemeClr val="tx1"/>
                          </a:solidFill>
                        </a:rPr>
                        <a:t>January</a:t>
                      </a: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fi-FI" dirty="0" err="1">
                          <a:solidFill>
                            <a:schemeClr val="tx1"/>
                          </a:solidFill>
                        </a:rPr>
                        <a:t>July</a:t>
                      </a: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0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b="1" dirty="0" err="1"/>
                        <a:t>Initial</a:t>
                      </a:r>
                      <a:r>
                        <a:rPr lang="fi-FI" sz="1400" b="1" dirty="0"/>
                        <a:t> </a:t>
                      </a:r>
                      <a:r>
                        <a:rPr lang="fi-FI" sz="1400" b="1" dirty="0" err="1"/>
                        <a:t>vocational</a:t>
                      </a:r>
                      <a:r>
                        <a:rPr lang="fi-FI" sz="1400" b="1" dirty="0"/>
                        <a:t> </a:t>
                      </a:r>
                      <a:r>
                        <a:rPr lang="fi-FI" sz="1400" dirty="0" err="1"/>
                        <a:t>qualification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2077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1042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3843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6159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3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TUVA – </a:t>
                      </a:r>
                      <a:r>
                        <a:rPr lang="fi-FI" sz="1400" dirty="0" err="1"/>
                        <a:t>preparatory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training</a:t>
                      </a:r>
                      <a:r>
                        <a:rPr lang="fi-FI" sz="1400" dirty="0"/>
                        <a:t> for </a:t>
                      </a:r>
                      <a:r>
                        <a:rPr lang="fi-FI" sz="1400" dirty="0" err="1"/>
                        <a:t>vocational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qualification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programmes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223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167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616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b="1" dirty="0" err="1"/>
                        <a:t>Further</a:t>
                      </a:r>
                      <a:r>
                        <a:rPr lang="fi-FI" sz="1400" b="1" dirty="0"/>
                        <a:t> </a:t>
                      </a:r>
                      <a:r>
                        <a:rPr lang="fi-FI" sz="1400" b="1" dirty="0" err="1"/>
                        <a:t>vocational</a:t>
                      </a:r>
                      <a:r>
                        <a:rPr lang="fi-FI" sz="1400" b="1" dirty="0"/>
                        <a:t> </a:t>
                      </a:r>
                      <a:r>
                        <a:rPr lang="fi-FI" sz="1400" dirty="0" err="1"/>
                        <a:t>qualifications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810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56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b="1" dirty="0" err="1"/>
                        <a:t>Specialised</a:t>
                      </a:r>
                      <a:r>
                        <a:rPr lang="fi-FI" sz="1400" b="1" dirty="0"/>
                        <a:t> </a:t>
                      </a:r>
                      <a:r>
                        <a:rPr lang="fi-FI" sz="1400" b="1" dirty="0" err="1"/>
                        <a:t>vocational</a:t>
                      </a:r>
                      <a:r>
                        <a:rPr lang="fi-FI" sz="1400" b="1" dirty="0"/>
                        <a:t> </a:t>
                      </a:r>
                      <a:r>
                        <a:rPr lang="fi-FI" sz="1400" dirty="0" err="1"/>
                        <a:t>qualifications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138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27215"/>
                  </a:ext>
                </a:extLst>
              </a:tr>
              <a:tr h="529020">
                <a:tc>
                  <a:txBody>
                    <a:bodyPr/>
                    <a:lstStyle/>
                    <a:p>
                      <a:r>
                        <a:rPr lang="fi-FI" sz="1400" dirty="0" err="1"/>
                        <a:t>Other</a:t>
                      </a:r>
                      <a:r>
                        <a:rPr lang="fi-FI" sz="1400" dirty="0"/>
                        <a:t> (open </a:t>
                      </a:r>
                      <a:r>
                        <a:rPr lang="fi-FI" sz="1400" dirty="0" err="1"/>
                        <a:t>applications</a:t>
                      </a:r>
                      <a:r>
                        <a:rPr lang="fi-FI" sz="1400" dirty="0"/>
                        <a:t>, </a:t>
                      </a:r>
                      <a:r>
                        <a:rPr lang="fi-FI" sz="1400" dirty="0" err="1"/>
                        <a:t>apprenticeships</a:t>
                      </a:r>
                      <a:r>
                        <a:rPr lang="fi-FI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965321"/>
                  </a:ext>
                </a:extLst>
              </a:tr>
              <a:tr h="143294">
                <a:tc>
                  <a:txBody>
                    <a:bodyPr/>
                    <a:lstStyle/>
                    <a:p>
                      <a:pPr algn="r"/>
                      <a:r>
                        <a:rPr lang="fi-FI" sz="18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/>
                        <a:t>3522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/>
                        <a:t>1085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rgbClr val="FF0000"/>
                          </a:solidFill>
                        </a:rPr>
                        <a:t>4066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rgbClr val="FF0000"/>
                          </a:solidFill>
                        </a:rPr>
                        <a:t>7514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07496"/>
                  </a:ext>
                </a:extLst>
              </a:tr>
            </a:tbl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EECC92B8-40A3-FD8C-76A7-E717053FE699}"/>
              </a:ext>
            </a:extLst>
          </p:cNvPr>
          <p:cNvSpPr txBox="1"/>
          <p:nvPr/>
        </p:nvSpPr>
        <p:spPr>
          <a:xfrm>
            <a:off x="2785660" y="572445"/>
            <a:ext cx="85370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3200" i="1" dirty="0" err="1">
                <a:latin typeface="Franklin Gothic Heavy" panose="020B0903020102020204" pitchFamily="34" charset="0"/>
                <a:ea typeface="+mj-ea"/>
                <a:cs typeface="+mj-cs"/>
              </a:rPr>
              <a:t>Study</a:t>
            </a:r>
            <a:r>
              <a:rPr lang="fi-FI" sz="3200" i="1" dirty="0">
                <a:latin typeface="Franklin Gothic Heavy" panose="020B0903020102020204" pitchFamily="34" charset="0"/>
                <a:ea typeface="+mj-ea"/>
                <a:cs typeface="+mj-cs"/>
              </a:rPr>
              <a:t> </a:t>
            </a:r>
            <a:r>
              <a:rPr lang="fi-FI" sz="3200" i="1" dirty="0" err="1">
                <a:latin typeface="Franklin Gothic Heavy" panose="020B0903020102020204" pitchFamily="34" charset="0"/>
                <a:ea typeface="+mj-ea"/>
                <a:cs typeface="+mj-cs"/>
              </a:rPr>
              <a:t>places</a:t>
            </a:r>
            <a:r>
              <a:rPr lang="fi-FI" sz="3200" i="1" dirty="0">
                <a:latin typeface="Franklin Gothic Heavy" panose="020B0903020102020204" pitchFamily="34" charset="0"/>
                <a:ea typeface="+mj-ea"/>
                <a:cs typeface="+mj-cs"/>
              </a:rPr>
              <a:t> and </a:t>
            </a:r>
            <a:r>
              <a:rPr lang="fi-FI" sz="3200" i="1" dirty="0" err="1">
                <a:latin typeface="Franklin Gothic Heavy" panose="020B0903020102020204" pitchFamily="34" charset="0"/>
                <a:ea typeface="+mj-ea"/>
                <a:cs typeface="+mj-cs"/>
              </a:rPr>
              <a:t>applicants</a:t>
            </a:r>
            <a:r>
              <a:rPr lang="fi-FI" sz="3200" i="1" dirty="0">
                <a:latin typeface="Franklin Gothic Heavy" panose="020B0903020102020204" pitchFamily="34" charset="0"/>
                <a:ea typeface="+mj-ea"/>
                <a:cs typeface="+mj-cs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1514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kstiruutu 36">
            <a:extLst>
              <a:ext uri="{FF2B5EF4-FFF2-40B4-BE49-F238E27FC236}">
                <a16:creationId xmlns:a16="http://schemas.microsoft.com/office/drawing/2014/main" id="{8E017E89-F1D7-4859-BE8C-58D5DD1690AC}"/>
              </a:ext>
            </a:extLst>
          </p:cNvPr>
          <p:cNvSpPr txBox="1"/>
          <p:nvPr/>
        </p:nvSpPr>
        <p:spPr>
          <a:xfrm>
            <a:off x="5232828" y="1152645"/>
            <a:ext cx="4523298" cy="48726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lvl="0"/>
            <a:endParaRPr lang="fi-FI" sz="800" dirty="0"/>
          </a:p>
        </p:txBody>
      </p:sp>
      <p:grpSp>
        <p:nvGrpSpPr>
          <p:cNvPr id="29" name="Ryhmä 28">
            <a:extLst>
              <a:ext uri="{FF2B5EF4-FFF2-40B4-BE49-F238E27FC236}">
                <a16:creationId xmlns:a16="http://schemas.microsoft.com/office/drawing/2014/main" id="{09D5325F-C117-4522-9B33-EDEB83EC7831}"/>
              </a:ext>
            </a:extLst>
          </p:cNvPr>
          <p:cNvGrpSpPr/>
          <p:nvPr/>
        </p:nvGrpSpPr>
        <p:grpSpPr>
          <a:xfrm>
            <a:off x="1462484" y="3190272"/>
            <a:ext cx="969455" cy="961147"/>
            <a:chOff x="8166664" y="1565908"/>
            <a:chExt cx="998864" cy="1014732"/>
          </a:xfrm>
        </p:grpSpPr>
        <p:sp>
          <p:nvSpPr>
            <p:cNvPr id="30" name="Ellipsi 29">
              <a:extLst>
                <a:ext uri="{FF2B5EF4-FFF2-40B4-BE49-F238E27FC236}">
                  <a16:creationId xmlns:a16="http://schemas.microsoft.com/office/drawing/2014/main" id="{09BFFAFC-92E8-4A5D-BA2B-266796590A85}"/>
                </a:ext>
              </a:extLst>
            </p:cNvPr>
            <p:cNvSpPr/>
            <p:nvPr/>
          </p:nvSpPr>
          <p:spPr>
            <a:xfrm>
              <a:off x="8166664" y="1565908"/>
              <a:ext cx="998864" cy="101473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31" name="Ellipsi 4">
              <a:extLst>
                <a:ext uri="{FF2B5EF4-FFF2-40B4-BE49-F238E27FC236}">
                  <a16:creationId xmlns:a16="http://schemas.microsoft.com/office/drawing/2014/main" id="{E6E0743B-6581-483C-AFFD-606AA3F1A860}"/>
                </a:ext>
              </a:extLst>
            </p:cNvPr>
            <p:cNvSpPr txBox="1"/>
            <p:nvPr/>
          </p:nvSpPr>
          <p:spPr>
            <a:xfrm>
              <a:off x="8312944" y="1714512"/>
              <a:ext cx="706304" cy="717524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900" kern="12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710E8195-9DB9-40B6-A17D-29E18A9BE1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556888"/>
              </p:ext>
            </p:extLst>
          </p:nvPr>
        </p:nvGraphicFramePr>
        <p:xfrm>
          <a:off x="1516302" y="1791478"/>
          <a:ext cx="9233045" cy="410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tsikko 2">
            <a:extLst>
              <a:ext uri="{FF2B5EF4-FFF2-40B4-BE49-F238E27FC236}">
                <a16:creationId xmlns:a16="http://schemas.microsoft.com/office/drawing/2014/main" id="{5CCCE0EA-5325-42A1-AE70-349BDA99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923" y="149590"/>
            <a:ext cx="5618106" cy="778861"/>
          </a:xfrm>
        </p:spPr>
        <p:txBody>
          <a:bodyPr/>
          <a:lstStyle/>
          <a:p>
            <a:r>
              <a:rPr lang="fi-FI" sz="3200" dirty="0"/>
              <a:t>VET - </a:t>
            </a:r>
            <a:r>
              <a:rPr lang="fi-FI" sz="3200" dirty="0" err="1"/>
              <a:t>Riveria’s</a:t>
            </a:r>
            <a:r>
              <a:rPr lang="fi-FI" sz="3200" dirty="0"/>
              <a:t> </a:t>
            </a:r>
            <a:r>
              <a:rPr lang="fi-FI" sz="3200" dirty="0" err="1"/>
              <a:t>core</a:t>
            </a:r>
            <a:r>
              <a:rPr lang="fi-FI" sz="3200" dirty="0"/>
              <a:t> </a:t>
            </a:r>
            <a:r>
              <a:rPr lang="fi-FI" sz="3200" dirty="0" err="1"/>
              <a:t>process</a:t>
            </a:r>
            <a:endParaRPr lang="fi-FI" sz="1400" dirty="0">
              <a:latin typeface="Franklin Gothic Book" panose="020B0503020102020204" pitchFamily="34" charset="0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58753EC4-979F-4B6F-B148-25F84AAC368E}"/>
              </a:ext>
            </a:extLst>
          </p:cNvPr>
          <p:cNvSpPr txBox="1"/>
          <p:nvPr/>
        </p:nvSpPr>
        <p:spPr>
          <a:xfrm>
            <a:off x="5232828" y="4344439"/>
            <a:ext cx="4523298" cy="119181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 err="1"/>
              <a:t>Personalization</a:t>
            </a:r>
            <a:r>
              <a:rPr lang="fi-FI" sz="1600" b="1" dirty="0"/>
              <a:t> of </a:t>
            </a:r>
            <a:r>
              <a:rPr lang="fi-FI" sz="1600" b="1" dirty="0" err="1"/>
              <a:t>studies</a:t>
            </a:r>
            <a:endParaRPr lang="fi-FI" sz="1600" b="1" dirty="0"/>
          </a:p>
          <a:p>
            <a:pPr algn="ctr"/>
            <a:endParaRPr lang="fi-FI" sz="1600" b="1" dirty="0"/>
          </a:p>
          <a:p>
            <a:pPr algn="ctr"/>
            <a:r>
              <a:rPr lang="fi-FI" sz="1200" b="1" i="1" dirty="0"/>
              <a:t>Personal </a:t>
            </a:r>
            <a:r>
              <a:rPr lang="fi-FI" sz="1200" b="1" i="1" dirty="0" err="1"/>
              <a:t>competence</a:t>
            </a:r>
            <a:r>
              <a:rPr lang="fi-FI" sz="1200" b="1" i="1" dirty="0"/>
              <a:t> </a:t>
            </a:r>
            <a:r>
              <a:rPr lang="fi-FI" sz="1200" b="1" i="1" dirty="0" err="1"/>
              <a:t>development</a:t>
            </a:r>
            <a:r>
              <a:rPr lang="fi-FI" sz="1200" b="1" i="1" dirty="0"/>
              <a:t> </a:t>
            </a:r>
            <a:r>
              <a:rPr lang="fi-FI" sz="1200" b="1" i="1" dirty="0" err="1"/>
              <a:t>plan</a:t>
            </a:r>
            <a:endParaRPr lang="fi-FI" sz="1200" b="1" i="1" dirty="0"/>
          </a:p>
          <a:p>
            <a:pPr algn="ctr"/>
            <a:r>
              <a:rPr lang="fi-FI" sz="1200" b="1" i="1" dirty="0" err="1"/>
              <a:t>What</a:t>
            </a:r>
            <a:r>
              <a:rPr lang="fi-FI" sz="1200" b="1" i="1" dirty="0"/>
              <a:t>? How? </a:t>
            </a:r>
            <a:r>
              <a:rPr lang="fi-FI" sz="1200" b="1" i="1" dirty="0" err="1"/>
              <a:t>Where</a:t>
            </a:r>
            <a:r>
              <a:rPr lang="fi-FI" sz="1200" b="1" i="1" dirty="0"/>
              <a:t>? </a:t>
            </a:r>
            <a:r>
              <a:rPr lang="fi-FI" sz="1200" b="1" i="1" dirty="0" err="1"/>
              <a:t>When</a:t>
            </a:r>
            <a:r>
              <a:rPr lang="fi-FI" sz="1200" b="1" i="1" dirty="0"/>
              <a:t>?  </a:t>
            </a:r>
            <a:endParaRPr lang="fi-FI" sz="1200" i="1" dirty="0"/>
          </a:p>
          <a:p>
            <a:r>
              <a:rPr lang="fi-FI" sz="800" dirty="0"/>
              <a:t>	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0DF34BD4-CBF1-4FCF-8190-3DD9398B52F3}"/>
              </a:ext>
            </a:extLst>
          </p:cNvPr>
          <p:cNvSpPr txBox="1"/>
          <p:nvPr/>
        </p:nvSpPr>
        <p:spPr>
          <a:xfrm>
            <a:off x="6096000" y="1656795"/>
            <a:ext cx="3149695" cy="1225868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228600" lvl="0" indent="-228600">
              <a:buAutoNum type="arabicPeriod"/>
            </a:pPr>
            <a:r>
              <a:rPr lang="en-US" sz="11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Teaching and supervision locally at the VET Consortium</a:t>
            </a:r>
          </a:p>
          <a:p>
            <a:pPr marL="228600" lvl="0" indent="-228600">
              <a:buAutoNum type="arabicPeriod"/>
            </a:pPr>
            <a:r>
              <a:rPr lang="en-US" sz="11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Learning in working life and guidance in the workplace </a:t>
            </a:r>
          </a:p>
          <a:p>
            <a:pPr marL="228600" lvl="0" indent="-228600">
              <a:buAutoNum type="arabicPeriod"/>
            </a:pPr>
            <a:r>
              <a:rPr lang="en-US" sz="11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Online teaching and guidance not dependent on time and place</a:t>
            </a:r>
            <a:endParaRPr lang="fi-FI" sz="1100" dirty="0"/>
          </a:p>
        </p:txBody>
      </p:sp>
      <p:cxnSp>
        <p:nvCxnSpPr>
          <p:cNvPr id="28" name="Suora yhdysviiva 27">
            <a:extLst>
              <a:ext uri="{FF2B5EF4-FFF2-40B4-BE49-F238E27FC236}">
                <a16:creationId xmlns:a16="http://schemas.microsoft.com/office/drawing/2014/main" id="{136ACC99-B006-4D2C-AAB9-BB5BC0B65856}"/>
              </a:ext>
            </a:extLst>
          </p:cNvPr>
          <p:cNvCxnSpPr>
            <a:cxnSpLocks/>
          </p:cNvCxnSpPr>
          <p:nvPr/>
        </p:nvCxnSpPr>
        <p:spPr>
          <a:xfrm>
            <a:off x="7979266" y="2882663"/>
            <a:ext cx="0" cy="448366"/>
          </a:xfrm>
          <a:prstGeom prst="line">
            <a:avLst/>
          </a:prstGeom>
          <a:ln w="127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iruutu 1">
            <a:extLst>
              <a:ext uri="{FF2B5EF4-FFF2-40B4-BE49-F238E27FC236}">
                <a16:creationId xmlns:a16="http://schemas.microsoft.com/office/drawing/2014/main" id="{494A6C68-084B-48EC-9137-0881E12A8ABD}"/>
              </a:ext>
            </a:extLst>
          </p:cNvPr>
          <p:cNvSpPr txBox="1"/>
          <p:nvPr/>
        </p:nvSpPr>
        <p:spPr>
          <a:xfrm>
            <a:off x="1800770" y="3257397"/>
            <a:ext cx="2412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BD8AA9F3-D5CB-4EAA-A92E-F7A0F8AAE0FA}"/>
              </a:ext>
            </a:extLst>
          </p:cNvPr>
          <p:cNvSpPr txBox="1"/>
          <p:nvPr/>
        </p:nvSpPr>
        <p:spPr>
          <a:xfrm>
            <a:off x="2793317" y="3264123"/>
            <a:ext cx="241227" cy="21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37E0947D-6454-4891-B7C4-A128102FB7E8}"/>
              </a:ext>
            </a:extLst>
          </p:cNvPr>
          <p:cNvSpPr txBox="1"/>
          <p:nvPr/>
        </p:nvSpPr>
        <p:spPr>
          <a:xfrm>
            <a:off x="3544108" y="3264123"/>
            <a:ext cx="2412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68C76683-004E-4580-A276-8C33E55DA54E}"/>
              </a:ext>
            </a:extLst>
          </p:cNvPr>
          <p:cNvSpPr txBox="1"/>
          <p:nvPr/>
        </p:nvSpPr>
        <p:spPr>
          <a:xfrm>
            <a:off x="5597569" y="3246036"/>
            <a:ext cx="2412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/>
              <a:t>5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D1F6BDF0-B5C7-4C2A-A1EF-969E36F88102}"/>
              </a:ext>
            </a:extLst>
          </p:cNvPr>
          <p:cNvSpPr txBox="1"/>
          <p:nvPr/>
        </p:nvSpPr>
        <p:spPr>
          <a:xfrm>
            <a:off x="6915976" y="3257397"/>
            <a:ext cx="2412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/>
              <a:t>6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4B486C33-D507-493A-AA16-2D6137C07744}"/>
              </a:ext>
            </a:extLst>
          </p:cNvPr>
          <p:cNvSpPr txBox="1"/>
          <p:nvPr/>
        </p:nvSpPr>
        <p:spPr>
          <a:xfrm>
            <a:off x="4385682" y="3257397"/>
            <a:ext cx="2412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615838F6-2C07-4BF2-A8B7-5A919776D262}"/>
              </a:ext>
            </a:extLst>
          </p:cNvPr>
          <p:cNvSpPr txBox="1"/>
          <p:nvPr/>
        </p:nvSpPr>
        <p:spPr>
          <a:xfrm>
            <a:off x="7869704" y="3288775"/>
            <a:ext cx="183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/>
              <a:t>7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9B829122-07CE-4488-9483-34016A5ABF84}"/>
              </a:ext>
            </a:extLst>
          </p:cNvPr>
          <p:cNvSpPr txBox="1"/>
          <p:nvPr/>
        </p:nvSpPr>
        <p:spPr>
          <a:xfrm>
            <a:off x="9067007" y="3264123"/>
            <a:ext cx="178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/>
              <a:t>8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53B5E03E-EE22-4697-A628-011B712D64A4}"/>
              </a:ext>
            </a:extLst>
          </p:cNvPr>
          <p:cNvSpPr txBox="1"/>
          <p:nvPr/>
        </p:nvSpPr>
        <p:spPr>
          <a:xfrm>
            <a:off x="10140938" y="3264123"/>
            <a:ext cx="3172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>
                <a:solidFill>
                  <a:srgbClr val="C00000"/>
                </a:solidFill>
              </a:rPr>
              <a:t>9</a:t>
            </a:r>
          </a:p>
        </p:txBody>
      </p:sp>
      <p:grpSp>
        <p:nvGrpSpPr>
          <p:cNvPr id="38" name="Ryhmä 37">
            <a:extLst>
              <a:ext uri="{FF2B5EF4-FFF2-40B4-BE49-F238E27FC236}">
                <a16:creationId xmlns:a16="http://schemas.microsoft.com/office/drawing/2014/main" id="{1731C668-AA5B-4C42-9300-04A4B9640800}"/>
              </a:ext>
            </a:extLst>
          </p:cNvPr>
          <p:cNvGrpSpPr/>
          <p:nvPr/>
        </p:nvGrpSpPr>
        <p:grpSpPr>
          <a:xfrm>
            <a:off x="10900222" y="3218934"/>
            <a:ext cx="889906" cy="903819"/>
            <a:chOff x="8279494" y="1486776"/>
            <a:chExt cx="889906" cy="903819"/>
          </a:xfrm>
        </p:grpSpPr>
        <p:sp>
          <p:nvSpPr>
            <p:cNvPr id="39" name="Suorakulmio: Pyöristetyt kulmat 38">
              <a:extLst>
                <a:ext uri="{FF2B5EF4-FFF2-40B4-BE49-F238E27FC236}">
                  <a16:creationId xmlns:a16="http://schemas.microsoft.com/office/drawing/2014/main" id="{122AFEC4-5FC5-4E3E-8792-28E2C2F9715C}"/>
                </a:ext>
              </a:extLst>
            </p:cNvPr>
            <p:cNvSpPr/>
            <p:nvPr/>
          </p:nvSpPr>
          <p:spPr>
            <a:xfrm>
              <a:off x="8279494" y="1486776"/>
              <a:ext cx="889906" cy="90381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40" name="Suorakulmio: Pyöristetyt kulmat 4">
              <a:extLst>
                <a:ext uri="{FF2B5EF4-FFF2-40B4-BE49-F238E27FC236}">
                  <a16:creationId xmlns:a16="http://schemas.microsoft.com/office/drawing/2014/main" id="{DF6E969C-1482-4765-9FC9-1B2DE93072E5}"/>
                </a:ext>
              </a:extLst>
            </p:cNvPr>
            <p:cNvSpPr txBox="1"/>
            <p:nvPr/>
          </p:nvSpPr>
          <p:spPr>
            <a:xfrm>
              <a:off x="8322936" y="1530218"/>
              <a:ext cx="803022" cy="816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900" b="1" dirty="0" err="1">
                  <a:solidFill>
                    <a:srgbClr val="C00000"/>
                  </a:solidFill>
                </a:rPr>
                <a:t>Employment</a:t>
              </a:r>
              <a:endParaRPr lang="fi-FI" sz="900" b="1" dirty="0">
                <a:solidFill>
                  <a:srgbClr val="C00000"/>
                </a:solidFill>
              </a:endParaRP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900" b="1" kern="1200" dirty="0">
                  <a:solidFill>
                    <a:srgbClr val="C00000"/>
                  </a:solidFill>
                </a:rPr>
                <a:t>(</a:t>
              </a:r>
              <a:r>
                <a:rPr lang="fi-FI" sz="900" b="1" kern="1200" dirty="0" err="1">
                  <a:solidFill>
                    <a:srgbClr val="C00000"/>
                  </a:solidFill>
                </a:rPr>
                <a:t>postgraduate</a:t>
              </a:r>
              <a:r>
                <a:rPr lang="fi-FI" sz="900" b="1" kern="1200" dirty="0">
                  <a:solidFill>
                    <a:srgbClr val="C00000"/>
                  </a:solidFill>
                </a:rPr>
                <a:t> </a:t>
              </a:r>
              <a:r>
                <a:rPr lang="fi-FI" sz="900" b="1" kern="1200" dirty="0" err="1">
                  <a:solidFill>
                    <a:srgbClr val="C00000"/>
                  </a:solidFill>
                </a:rPr>
                <a:t>studies</a:t>
              </a:r>
              <a:r>
                <a:rPr lang="fi-FI" sz="900" b="1" kern="1200" dirty="0">
                  <a:solidFill>
                    <a:srgbClr val="C00000"/>
                  </a:solidFill>
                </a:rPr>
                <a:t>)</a:t>
              </a:r>
            </a:p>
          </p:txBody>
        </p:sp>
      </p:grpSp>
      <p:sp>
        <p:nvSpPr>
          <p:cNvPr id="41" name="Nuoli: Nuolenkärki 40">
            <a:extLst>
              <a:ext uri="{FF2B5EF4-FFF2-40B4-BE49-F238E27FC236}">
                <a16:creationId xmlns:a16="http://schemas.microsoft.com/office/drawing/2014/main" id="{3B05F945-D28E-4B17-8445-B5EB68F345CB}"/>
              </a:ext>
            </a:extLst>
          </p:cNvPr>
          <p:cNvSpPr/>
          <p:nvPr/>
        </p:nvSpPr>
        <p:spPr>
          <a:xfrm>
            <a:off x="10695809" y="3472841"/>
            <a:ext cx="226055" cy="431565"/>
          </a:xfrm>
          <a:prstGeom prst="chevron">
            <a:avLst>
              <a:gd name="adj" fmla="val 62310"/>
            </a:avLst>
          </a:prstGeom>
          <a:solidFill>
            <a:srgbClr val="00B0F0"/>
          </a:solidFill>
        </p:spPr>
        <p:style>
          <a:lnRef idx="0">
            <a:schemeClr val="accent2">
              <a:shade val="90000"/>
              <a:hueOff val="19414"/>
              <a:satOff val="-40"/>
              <a:lumOff val="3355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90000"/>
              <a:hueOff val="19414"/>
              <a:satOff val="-40"/>
              <a:lumOff val="3355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BFAB9EE8-9B7A-43A2-B955-50FBEA29C2C7}"/>
              </a:ext>
            </a:extLst>
          </p:cNvPr>
          <p:cNvSpPr txBox="1"/>
          <p:nvPr/>
        </p:nvSpPr>
        <p:spPr>
          <a:xfrm>
            <a:off x="11196641" y="3245239"/>
            <a:ext cx="3172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>
                <a:solidFill>
                  <a:srgbClr val="C0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82942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sakylkinen kolmio 7">
            <a:extLst>
              <a:ext uri="{FF2B5EF4-FFF2-40B4-BE49-F238E27FC236}">
                <a16:creationId xmlns:a16="http://schemas.microsoft.com/office/drawing/2014/main" id="{7786D5F4-B2BF-46DC-B52F-69E18B21A65E}"/>
              </a:ext>
            </a:extLst>
          </p:cNvPr>
          <p:cNvSpPr/>
          <p:nvPr/>
        </p:nvSpPr>
        <p:spPr>
          <a:xfrm>
            <a:off x="2003535" y="1478033"/>
            <a:ext cx="7945808" cy="27191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374E96DF-5363-4698-91D6-AFAFD12F38B8}"/>
              </a:ext>
            </a:extLst>
          </p:cNvPr>
          <p:cNvSpPr/>
          <p:nvPr/>
        </p:nvSpPr>
        <p:spPr>
          <a:xfrm>
            <a:off x="3531799" y="283840"/>
            <a:ext cx="52727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3200" i="1" dirty="0">
                <a:latin typeface="Franklin Gothic Heavy" panose="020B0903020102020204" pitchFamily="34" charset="0"/>
                <a:ea typeface="+mj-ea"/>
                <a:cs typeface="+mj-cs"/>
              </a:rPr>
              <a:t>LEARNING ENVIRONMENTS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1F4374A1-BB0D-4A89-A38C-5B75F36F502D}"/>
              </a:ext>
            </a:extLst>
          </p:cNvPr>
          <p:cNvSpPr/>
          <p:nvPr/>
        </p:nvSpPr>
        <p:spPr>
          <a:xfrm>
            <a:off x="1416797" y="2359348"/>
            <a:ext cx="1985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Distance</a:t>
            </a:r>
            <a:r>
              <a:rPr lang="fi-FI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i-FI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</a:t>
            </a:r>
            <a:endParaRPr lang="fi-FI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i-FI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CD7839AE-C7EC-4737-8A7B-32ED1CD256A5}"/>
              </a:ext>
            </a:extLst>
          </p:cNvPr>
          <p:cNvSpPr/>
          <p:nvPr/>
        </p:nvSpPr>
        <p:spPr>
          <a:xfrm>
            <a:off x="9081631" y="2105561"/>
            <a:ext cx="29089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i-FI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Teaching</a:t>
            </a:r>
            <a:r>
              <a:rPr lang="fi-FI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i-FI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classrooms</a:t>
            </a:r>
            <a:r>
              <a:rPr lang="fi-FI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i-FI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</a:t>
            </a:r>
            <a:r>
              <a:rPr lang="fi-FI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operational</a:t>
            </a:r>
            <a:r>
              <a:rPr lang="fi-FI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i-FI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environments</a:t>
            </a:r>
            <a:r>
              <a:rPr lang="fi-FI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at </a:t>
            </a:r>
            <a:r>
              <a:rPr lang="fi-FI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school</a:t>
            </a:r>
            <a:endParaRPr lang="fi-FI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i-FI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2215FE2-E5BC-48AD-AC2A-F4B8F23A5015}"/>
              </a:ext>
            </a:extLst>
          </p:cNvPr>
          <p:cNvSpPr/>
          <p:nvPr/>
        </p:nvSpPr>
        <p:spPr>
          <a:xfrm>
            <a:off x="4859784" y="4563306"/>
            <a:ext cx="2233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On-</a:t>
            </a:r>
            <a:r>
              <a:rPr lang="fi-FI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fi-FI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fi-FI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job</a:t>
            </a:r>
            <a:r>
              <a:rPr lang="fi-FI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i-FI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</a:t>
            </a:r>
            <a:endParaRPr lang="fi-FI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i-FI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636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>
            <a:extLst>
              <a:ext uri="{FF2B5EF4-FFF2-40B4-BE49-F238E27FC236}">
                <a16:creationId xmlns:a16="http://schemas.microsoft.com/office/drawing/2014/main" id="{F43260AD-6A8E-7CD3-5E40-203C32941E28}"/>
              </a:ext>
            </a:extLst>
          </p:cNvPr>
          <p:cNvGrpSpPr/>
          <p:nvPr/>
        </p:nvGrpSpPr>
        <p:grpSpPr>
          <a:xfrm>
            <a:off x="2082678" y="387704"/>
            <a:ext cx="10109322" cy="5612193"/>
            <a:chOff x="2082678" y="509084"/>
            <a:chExt cx="10109322" cy="5612193"/>
          </a:xfrm>
        </p:grpSpPr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8C076DB4-20E6-64FE-D1F4-BE9457681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2678" y="616806"/>
              <a:ext cx="10109322" cy="5504471"/>
            </a:xfrm>
            <a:prstGeom prst="rect">
              <a:avLst/>
            </a:prstGeom>
          </p:spPr>
        </p:pic>
        <p:sp>
          <p:nvSpPr>
            <p:cNvPr id="2" name="Tekstiruutu 1">
              <a:extLst>
                <a:ext uri="{FF2B5EF4-FFF2-40B4-BE49-F238E27FC236}">
                  <a16:creationId xmlns:a16="http://schemas.microsoft.com/office/drawing/2014/main" id="{8587FF41-E2D9-7252-D129-47424637074B}"/>
                </a:ext>
              </a:extLst>
            </p:cNvPr>
            <p:cNvSpPr txBox="1"/>
            <p:nvPr/>
          </p:nvSpPr>
          <p:spPr>
            <a:xfrm>
              <a:off x="2472280" y="646648"/>
              <a:ext cx="7069037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sz="3200" i="1" dirty="0" err="1">
                  <a:latin typeface="Franklin Gothic Heavy" panose="020B0903020102020204" pitchFamily="34" charset="0"/>
                </a:rPr>
                <a:t>Population</a:t>
              </a:r>
              <a:r>
                <a:rPr lang="fi-FI" sz="3200" i="1" dirty="0">
                  <a:latin typeface="Franklin Gothic Heavy" panose="020B0903020102020204" pitchFamily="34" charset="0"/>
                </a:rPr>
                <a:t> </a:t>
              </a:r>
              <a:r>
                <a:rPr lang="fi-FI" sz="3200" i="1" dirty="0" err="1">
                  <a:latin typeface="Franklin Gothic Heavy" panose="020B0903020102020204" pitchFamily="34" charset="0"/>
                </a:rPr>
                <a:t>development</a:t>
              </a:r>
              <a:r>
                <a:rPr lang="fi-FI" sz="3200" i="1" dirty="0">
                  <a:latin typeface="Franklin Gothic Heavy" panose="020B0903020102020204" pitchFamily="34" charset="0"/>
                </a:rPr>
                <a:t> in Finland</a:t>
              </a:r>
            </a:p>
            <a:p>
              <a:pPr algn="ctr"/>
              <a:r>
                <a:rPr lang="fi-FI" sz="2400" i="1" dirty="0">
                  <a:latin typeface="Franklin Gothic Heavy" panose="020B0903020102020204" pitchFamily="34" charset="0"/>
                </a:rPr>
                <a:t>16-20 </a:t>
              </a:r>
              <a:r>
                <a:rPr lang="fi-FI" sz="2400" i="1" dirty="0" err="1">
                  <a:latin typeface="Franklin Gothic Heavy" panose="020B0903020102020204" pitchFamily="34" charset="0"/>
                </a:rPr>
                <a:t>year</a:t>
              </a:r>
              <a:r>
                <a:rPr lang="fi-FI" sz="2400" i="1" dirty="0">
                  <a:latin typeface="Franklin Gothic Heavy" panose="020B0903020102020204" pitchFamily="34" charset="0"/>
                </a:rPr>
                <a:t> </a:t>
              </a:r>
              <a:r>
                <a:rPr lang="fi-FI" sz="2400" i="1" dirty="0" err="1">
                  <a:latin typeface="Franklin Gothic Heavy" panose="020B0903020102020204" pitchFamily="34" charset="0"/>
                </a:rPr>
                <a:t>olds</a:t>
              </a:r>
              <a:endParaRPr lang="fi-FI" sz="2400" i="1" dirty="0">
                <a:latin typeface="Franklin Gothic Heavy" panose="020B0903020102020204" pitchFamily="34" charset="0"/>
              </a:endParaRPr>
            </a:p>
          </p:txBody>
        </p:sp>
        <p:sp>
          <p:nvSpPr>
            <p:cNvPr id="3" name="Tekstiruutu 2">
              <a:extLst>
                <a:ext uri="{FF2B5EF4-FFF2-40B4-BE49-F238E27FC236}">
                  <a16:creationId xmlns:a16="http://schemas.microsoft.com/office/drawing/2014/main" id="{A199A597-B8DF-8115-B2A5-D0767EEB498A}"/>
                </a:ext>
              </a:extLst>
            </p:cNvPr>
            <p:cNvSpPr txBox="1"/>
            <p:nvPr/>
          </p:nvSpPr>
          <p:spPr>
            <a:xfrm>
              <a:off x="9930919" y="509084"/>
              <a:ext cx="168654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sz="1600" dirty="0" err="1"/>
                <a:t>Change</a:t>
              </a:r>
              <a:r>
                <a:rPr lang="fi-FI" sz="1600" dirty="0"/>
                <a:t> </a:t>
              </a:r>
              <a:r>
                <a:rPr lang="fi-FI" sz="1600" dirty="0" err="1"/>
                <a:t>from</a:t>
              </a:r>
              <a:r>
                <a:rPr lang="fi-FI" sz="1600" dirty="0"/>
                <a:t> </a:t>
              </a:r>
              <a:r>
                <a:rPr lang="fi-FI" sz="1600" dirty="0" err="1"/>
                <a:t>today</a:t>
              </a:r>
              <a:r>
                <a:rPr lang="fi-FI" sz="1600" dirty="0"/>
                <a:t> to 2040</a:t>
              </a:r>
            </a:p>
          </p:txBody>
        </p:sp>
        <p:sp>
          <p:nvSpPr>
            <p:cNvPr id="4" name="Tekstiruutu 3">
              <a:extLst>
                <a:ext uri="{FF2B5EF4-FFF2-40B4-BE49-F238E27FC236}">
                  <a16:creationId xmlns:a16="http://schemas.microsoft.com/office/drawing/2014/main" id="{1FAAA212-A6AD-6A85-5AED-A4196E0C1DBF}"/>
                </a:ext>
              </a:extLst>
            </p:cNvPr>
            <p:cNvSpPr txBox="1"/>
            <p:nvPr/>
          </p:nvSpPr>
          <p:spPr>
            <a:xfrm>
              <a:off x="6395404" y="5515393"/>
              <a:ext cx="16865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North Karelia</a:t>
              </a:r>
            </a:p>
          </p:txBody>
        </p:sp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6CFE8757-46F4-5117-8080-9E858A0F00BD}"/>
                </a:ext>
              </a:extLst>
            </p:cNvPr>
            <p:cNvSpPr txBox="1"/>
            <p:nvPr/>
          </p:nvSpPr>
          <p:spPr>
            <a:xfrm>
              <a:off x="5041336" y="5515393"/>
              <a:ext cx="98722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Continental </a:t>
              </a:r>
            </a:p>
            <a:p>
              <a:r>
                <a:rPr lang="fi-FI" sz="1200" dirty="0"/>
                <a:t>Finland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5539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kstiruutu 5"/>
          <p:cNvSpPr txBox="1">
            <a:spLocks noChangeArrowheads="1"/>
          </p:cNvSpPr>
          <p:nvPr/>
        </p:nvSpPr>
        <p:spPr bwMode="auto">
          <a:xfrm>
            <a:off x="2801446" y="182044"/>
            <a:ext cx="8280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404040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404040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404040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3200" b="1" i="1" dirty="0" err="1">
                <a:solidFill>
                  <a:schemeClr val="tx1"/>
                </a:solidFill>
                <a:latin typeface="Franklin Gothic Heavy" panose="020B0903020102020204" pitchFamily="34" charset="0"/>
              </a:rPr>
              <a:t>Daily</a:t>
            </a:r>
            <a:r>
              <a:rPr lang="fi-FI" altLang="fi-FI" sz="3200" b="1" i="1" dirty="0">
                <a:solidFill>
                  <a:schemeClr val="tx1"/>
                </a:solidFill>
                <a:latin typeface="Franklin Gothic Heavy" panose="020B0903020102020204" pitchFamily="34" charset="0"/>
              </a:rPr>
              <a:t> BSC	– </a:t>
            </a:r>
            <a:r>
              <a:rPr lang="fi-FI" altLang="fi-FI" sz="3200" b="1" i="1" dirty="0" err="1">
                <a:solidFill>
                  <a:schemeClr val="tx1"/>
                </a:solidFill>
                <a:latin typeface="Franklin Gothic Heavy" panose="020B0903020102020204" pitchFamily="34" charset="0"/>
              </a:rPr>
              <a:t>indicators</a:t>
            </a:r>
            <a:r>
              <a:rPr lang="fi-FI" altLang="fi-FI" sz="3200" b="1" i="1" dirty="0">
                <a:solidFill>
                  <a:schemeClr val="tx1"/>
                </a:solidFill>
                <a:latin typeface="Franklin Gothic Heavy" panose="020B0903020102020204" pitchFamily="34" charset="0"/>
              </a:rPr>
              <a:t> and </a:t>
            </a:r>
            <a:r>
              <a:rPr lang="fi-FI" altLang="fi-FI" sz="3200" b="1" i="1" dirty="0" err="1">
                <a:solidFill>
                  <a:schemeClr val="tx1"/>
                </a:solidFill>
                <a:latin typeface="Franklin Gothic Heavy" panose="020B0903020102020204" pitchFamily="34" charset="0"/>
              </a:rPr>
              <a:t>assessment</a:t>
            </a:r>
            <a:endParaRPr lang="fi-FI" altLang="fi-FI" sz="3200" b="1" i="1" dirty="0">
              <a:solidFill>
                <a:schemeClr val="tx1"/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89FB4BB9-9287-E8CE-866B-A0BBA7FFD3BA}"/>
              </a:ext>
            </a:extLst>
          </p:cNvPr>
          <p:cNvGrpSpPr/>
          <p:nvPr/>
        </p:nvGrpSpPr>
        <p:grpSpPr>
          <a:xfrm>
            <a:off x="1419216" y="954588"/>
            <a:ext cx="10772784" cy="5341537"/>
            <a:chOff x="1169511" y="930312"/>
            <a:chExt cx="10772784" cy="5341537"/>
          </a:xfrm>
        </p:grpSpPr>
        <p:pic>
          <p:nvPicPr>
            <p:cNvPr id="6" name="Kuva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91507" y="930312"/>
              <a:ext cx="8796337" cy="407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96F2E7BD-76AA-47AC-BDC9-F1C7BA63E9F7}"/>
                </a:ext>
              </a:extLst>
            </p:cNvPr>
            <p:cNvSpPr/>
            <p:nvPr/>
          </p:nvSpPr>
          <p:spPr>
            <a:xfrm>
              <a:off x="5173785" y="2852615"/>
              <a:ext cx="1719384" cy="109415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E04797E2-F790-4146-B34B-D5BC0591DD64}"/>
                </a:ext>
              </a:extLst>
            </p:cNvPr>
            <p:cNvSpPr/>
            <p:nvPr/>
          </p:nvSpPr>
          <p:spPr>
            <a:xfrm>
              <a:off x="5439508" y="3076526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fi-FI" dirty="0">
                  <a:latin typeface="Franklin Gothic Heavy" panose="020B0903020102020204" pitchFamily="34" charset="0"/>
                </a:rPr>
                <a:t>VISION</a:t>
              </a:r>
            </a:p>
            <a:p>
              <a:r>
                <a:rPr lang="fi-FI" dirty="0">
                  <a:latin typeface="Franklin Gothic Heavy" panose="020B0903020102020204" pitchFamily="34" charset="0"/>
                </a:rPr>
                <a:t>STRATEGY</a:t>
              </a:r>
            </a:p>
          </p:txBody>
        </p:sp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1A9460F-7E95-4A4E-92E6-C30E536FA533}"/>
                </a:ext>
              </a:extLst>
            </p:cNvPr>
            <p:cNvSpPr/>
            <p:nvPr/>
          </p:nvSpPr>
          <p:spPr>
            <a:xfrm>
              <a:off x="1169511" y="2349694"/>
              <a:ext cx="3175844" cy="235633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A955B06-CCB4-46D6-BAA9-3B25BF98275B}"/>
                </a:ext>
              </a:extLst>
            </p:cNvPr>
            <p:cNvSpPr/>
            <p:nvPr/>
          </p:nvSpPr>
          <p:spPr>
            <a:xfrm>
              <a:off x="7721601" y="2311788"/>
              <a:ext cx="3892446" cy="239424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414B979D-72E4-4EBE-8AB1-18F080A57226}"/>
                </a:ext>
              </a:extLst>
            </p:cNvPr>
            <p:cNvSpPr/>
            <p:nvPr/>
          </p:nvSpPr>
          <p:spPr>
            <a:xfrm>
              <a:off x="3688863" y="4431322"/>
              <a:ext cx="4775200" cy="184052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EEEAAE07-4DBB-4EE6-9BFD-7CEA57670B0D}"/>
                </a:ext>
              </a:extLst>
            </p:cNvPr>
            <p:cNvSpPr/>
            <p:nvPr/>
          </p:nvSpPr>
          <p:spPr>
            <a:xfrm>
              <a:off x="1270892" y="2767280"/>
              <a:ext cx="342313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Franklin Gothic Heavy" panose="020B0903020102020204" pitchFamily="34" charset="0"/>
                </a:rPr>
                <a:t>CUSTOMER SERVICE QUALITY</a:t>
              </a:r>
            </a:p>
            <a:p>
              <a:r>
                <a:rPr lang="en-US" sz="1600" dirty="0">
                  <a:latin typeface="Franklin Gothic Book" panose="020B0503020102020204" pitchFamily="34" charset="0"/>
                </a:rPr>
                <a:t>Student feedback</a:t>
              </a:r>
            </a:p>
            <a:p>
              <a:r>
                <a:rPr lang="en-US" sz="1600" dirty="0">
                  <a:latin typeface="Franklin Gothic Book" panose="020B0503020102020204" pitchFamily="34" charset="0"/>
                </a:rPr>
                <a:t>Work life feedback</a:t>
              </a:r>
            </a:p>
            <a:p>
              <a:r>
                <a:rPr lang="en-US" sz="1600" dirty="0">
                  <a:latin typeface="Franklin Gothic Book" panose="020B0503020102020204" pitchFamily="34" charset="0"/>
                </a:rPr>
                <a:t>Work life partnerships</a:t>
              </a:r>
            </a:p>
            <a:p>
              <a:r>
                <a:rPr lang="en-US" sz="1600" dirty="0">
                  <a:latin typeface="Franklin Gothic Book" panose="020B0503020102020204" pitchFamily="34" charset="0"/>
                </a:rPr>
                <a:t>International student exchange</a:t>
              </a:r>
              <a:endParaRPr lang="fi-FI" sz="16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AF31750A-995C-4920-BAE5-CAE6E327797F}"/>
                </a:ext>
              </a:extLst>
            </p:cNvPr>
            <p:cNvSpPr/>
            <p:nvPr/>
          </p:nvSpPr>
          <p:spPr>
            <a:xfrm>
              <a:off x="8049848" y="2492894"/>
              <a:ext cx="3892447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Franklin Gothic Heavy" panose="020B0903020102020204" pitchFamily="34" charset="0"/>
                </a:rPr>
                <a:t>OPERATIONAL EFFICIENCY </a:t>
              </a:r>
            </a:p>
            <a:p>
              <a:r>
                <a:rPr lang="en-US" sz="1600" dirty="0">
                  <a:latin typeface="Franklin Gothic Heavy" panose="020B0903020102020204" pitchFamily="34" charset="0"/>
                </a:rPr>
                <a:t>AND COST-EFFECTIVENESS</a:t>
              </a:r>
            </a:p>
            <a:p>
              <a:r>
                <a:rPr lang="en-US" sz="1600" dirty="0">
                  <a:latin typeface="Franklin Gothic Book" panose="020B0503020102020204" pitchFamily="34" charset="0"/>
                </a:rPr>
                <a:t>Drop-outs %</a:t>
              </a:r>
            </a:p>
            <a:p>
              <a:r>
                <a:rPr lang="en-US" sz="1600" dirty="0">
                  <a:latin typeface="Franklin Gothic Book" panose="020B0503020102020204" pitchFamily="34" charset="0"/>
                </a:rPr>
                <a:t>Demonstrations performed at work %</a:t>
              </a:r>
            </a:p>
            <a:p>
              <a:r>
                <a:rPr lang="en-US" sz="1600" dirty="0">
                  <a:latin typeface="Franklin Gothic Book" panose="020B0503020102020204" pitchFamily="34" charset="0"/>
                </a:rPr>
                <a:t>Facility booking level % </a:t>
              </a:r>
            </a:p>
            <a:p>
              <a:r>
                <a:rPr lang="en-US" sz="1600" dirty="0">
                  <a:latin typeface="Franklin Gothic Book" panose="020B0503020102020204" pitchFamily="34" charset="0"/>
                </a:rPr>
                <a:t>Financial performance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Franklin Gothic Book" panose="020B0503020102020204" pitchFamily="34" charset="0"/>
                </a:rPr>
                <a:t>operational profits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Franklin Gothic Book" panose="020B0503020102020204" pitchFamily="34" charset="0"/>
                </a:rPr>
                <a:t>annual margin</a:t>
              </a:r>
              <a:endParaRPr lang="fi-FI" sz="16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1B9CEBB3-144E-4A3E-AC30-39F28B594249}"/>
                </a:ext>
              </a:extLst>
            </p:cNvPr>
            <p:cNvSpPr/>
            <p:nvPr/>
          </p:nvSpPr>
          <p:spPr>
            <a:xfrm>
              <a:off x="3920499" y="4584339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600" dirty="0">
                  <a:latin typeface="Franklin Gothic Heavy" panose="020B0903020102020204" pitchFamily="34" charset="0"/>
                </a:rPr>
                <a:t>EMPLOYEES’ COMPETENCE AND WELL-BEING</a:t>
              </a:r>
            </a:p>
            <a:p>
              <a:r>
                <a:rPr lang="en-US" sz="1600" dirty="0">
                  <a:latin typeface="Franklin Gothic Book" panose="020B0503020102020204" pitchFamily="34" charset="0"/>
                </a:rPr>
                <a:t>Personnel’s competence development</a:t>
              </a:r>
            </a:p>
            <a:p>
              <a:r>
                <a:rPr lang="en-US" sz="1600" dirty="0">
                  <a:latin typeface="Franklin Gothic Book" panose="020B0503020102020204" pitchFamily="34" charset="0"/>
                </a:rPr>
                <a:t>percentage of HR expenses %</a:t>
              </a:r>
            </a:p>
            <a:p>
              <a:r>
                <a:rPr lang="en-US" sz="1600" dirty="0">
                  <a:latin typeface="Franklin Gothic Book" panose="020B0503020102020204" pitchFamily="34" charset="0"/>
                </a:rPr>
                <a:t>working life periods</a:t>
              </a:r>
            </a:p>
            <a:p>
              <a:r>
                <a:rPr lang="en-US" sz="1600" dirty="0">
                  <a:latin typeface="Franklin Gothic Book" panose="020B0503020102020204" pitchFamily="34" charset="0"/>
                </a:rPr>
                <a:t>Employee well-being</a:t>
              </a:r>
            </a:p>
            <a:p>
              <a:r>
                <a:rPr lang="en-US" sz="1600" dirty="0">
                  <a:latin typeface="Franklin Gothic Book" panose="020B0503020102020204" pitchFamily="34" charset="0"/>
                </a:rPr>
                <a:t>atmosphere survey results</a:t>
              </a:r>
              <a:endParaRPr lang="fi-FI" sz="16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00439B8C-1F97-4766-9DFD-905972DE6A12}"/>
                </a:ext>
              </a:extLst>
            </p:cNvPr>
            <p:cNvSpPr/>
            <p:nvPr/>
          </p:nvSpPr>
          <p:spPr>
            <a:xfrm>
              <a:off x="3976246" y="930312"/>
              <a:ext cx="4011078" cy="1562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D490B4F5-9933-4F23-9627-FAFCA20F6154}"/>
                </a:ext>
              </a:extLst>
            </p:cNvPr>
            <p:cNvSpPr/>
            <p:nvPr/>
          </p:nvSpPr>
          <p:spPr>
            <a:xfrm>
              <a:off x="4259385" y="1049601"/>
              <a:ext cx="6096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600" dirty="0">
                  <a:latin typeface="Franklin Gothic Heavy" panose="020B0903020102020204" pitchFamily="34" charset="0"/>
                </a:rPr>
                <a:t>EFFECTIVENESS OF OPERATIONS</a:t>
              </a:r>
            </a:p>
            <a:p>
              <a:r>
                <a:rPr lang="en-US" sz="1600" dirty="0">
                  <a:latin typeface="Franklin Gothic Book" panose="020B0503020102020204" pitchFamily="34" charset="0"/>
                </a:rPr>
                <a:t>Employment % (Stat)</a:t>
              </a:r>
            </a:p>
            <a:p>
              <a:r>
                <a:rPr lang="en-US" sz="1600" dirty="0">
                  <a:latin typeface="Franklin Gothic Book" panose="020B0503020102020204" pitchFamily="34" charset="0"/>
                </a:rPr>
                <a:t>Further studies at a high level % (Stat)</a:t>
              </a:r>
            </a:p>
            <a:p>
              <a:r>
                <a:rPr lang="en-US" sz="1600" dirty="0">
                  <a:latin typeface="Franklin Gothic Book" panose="020B0503020102020204" pitchFamily="34" charset="0"/>
                </a:rPr>
                <a:t>Student years</a:t>
              </a:r>
            </a:p>
            <a:p>
              <a:r>
                <a:rPr lang="en-US" sz="1600" dirty="0">
                  <a:latin typeface="Franklin Gothic Book" panose="020B0503020102020204" pitchFamily="34" charset="0"/>
                </a:rPr>
                <a:t>Completed degrees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5447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06DEA6A8-CE49-43B5-BA4B-760CEAF251B7}"/>
              </a:ext>
            </a:extLst>
          </p:cNvPr>
          <p:cNvSpPr/>
          <p:nvPr/>
        </p:nvSpPr>
        <p:spPr>
          <a:xfrm>
            <a:off x="801954" y="1723709"/>
            <a:ext cx="547751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i="1" dirty="0">
                <a:latin typeface="Franklin Gothic Heavy" panose="020B0903020102020204" pitchFamily="34" charset="0"/>
                <a:ea typeface="ＭＳ Ｐゴシック" panose="020B0600070205080204" pitchFamily="34" charset="-128"/>
              </a:rPr>
              <a:t>Working life cooperation </a:t>
            </a:r>
          </a:p>
          <a:p>
            <a:r>
              <a:rPr lang="en-US" sz="3200" b="1" i="1" dirty="0">
                <a:latin typeface="Franklin Gothic Heavy" panose="020B0903020102020204" pitchFamily="34" charset="0"/>
                <a:ea typeface="ＭＳ Ｐゴシック" panose="020B0600070205080204" pitchFamily="34" charset="-128"/>
              </a:rPr>
              <a:t>in Riveria</a:t>
            </a:r>
            <a:endParaRPr lang="fi-FI" sz="3200" b="1" i="1" dirty="0">
              <a:latin typeface="Franklin Gothic Heavy" panose="020B0903020102020204" pitchFamily="34" charset="0"/>
              <a:ea typeface="ＭＳ Ｐゴシック" panose="020B0600070205080204" pitchFamily="34" charset="-128"/>
            </a:endParaRPr>
          </a:p>
          <a:p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B933A5D2-E330-4DB1-9573-C49D7C7E0D51}"/>
              </a:ext>
            </a:extLst>
          </p:cNvPr>
          <p:cNvSpPr txBox="1"/>
          <p:nvPr/>
        </p:nvSpPr>
        <p:spPr>
          <a:xfrm>
            <a:off x="366944" y="3231363"/>
            <a:ext cx="11825056" cy="2564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285750" algn="l" rtl="0">
              <a:lnSpc>
                <a:spcPct val="100000"/>
              </a:lnSpc>
              <a:spcBef>
                <a:spcPts val="100"/>
              </a:spcBef>
              <a:buClr>
                <a:srgbClr val="E20613"/>
              </a:buClr>
              <a:buFont typeface="Franklin Gothic Book" panose="020B0503020102020204" pitchFamily="34" charset="0"/>
              <a:buChar char="&gt;"/>
              <a:tabLst>
                <a:tab pos="370205" algn="l"/>
                <a:tab pos="370840" algn="l"/>
              </a:tabLst>
            </a:pPr>
            <a:r>
              <a:rPr lang="fi-FI" i="0" u="none" baseline="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E</a:t>
            </a:r>
            <a:r>
              <a:rPr lang="en" sz="2000" i="0" u="none" baseline="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ducation and development is always made </a:t>
            </a:r>
            <a:r>
              <a:rPr lang="en" sz="2000" i="0" baseline="0" dirty="0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together with companies </a:t>
            </a:r>
            <a:r>
              <a:rPr lang="en" sz="2000" i="0" u="none" baseline="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and employers</a:t>
            </a:r>
          </a:p>
          <a:p>
            <a:pPr marL="355600" indent="-342900" algn="l" rtl="0">
              <a:lnSpc>
                <a:spcPct val="100000"/>
              </a:lnSpc>
              <a:spcBef>
                <a:spcPts val="100"/>
              </a:spcBef>
              <a:buClr>
                <a:srgbClr val="E20613"/>
              </a:buClr>
              <a:buFont typeface="Franklin Gothic Book" panose="020B0503020102020204" pitchFamily="34" charset="0"/>
              <a:buChar char="&gt;"/>
              <a:tabLst>
                <a:tab pos="370205" algn="l"/>
                <a:tab pos="370840" algn="l"/>
              </a:tabLst>
            </a:pPr>
            <a:r>
              <a:rPr lang="en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What quolifications and how many per year is provided (decision makers are providers </a:t>
            </a:r>
            <a:r>
              <a:rPr lang="fi-FI" sz="2000" dirty="0" err="1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with</a:t>
            </a:r>
            <a:r>
              <a:rPr lang="fi-FI" sz="2000" dirty="0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dirty="0" err="1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companies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)</a:t>
            </a:r>
            <a:endParaRPr lang="en" sz="2000" i="0" u="none" baseline="0" dirty="0"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  <a:p>
            <a:pPr marL="355600" indent="-342900" algn="l" rtl="0">
              <a:lnSpc>
                <a:spcPct val="100000"/>
              </a:lnSpc>
              <a:spcBef>
                <a:spcPts val="100"/>
              </a:spcBef>
              <a:buClr>
                <a:srgbClr val="E20613"/>
              </a:buClr>
              <a:buFont typeface="Franklin Gothic Book" panose="020B0503020102020204" pitchFamily="34" charset="0"/>
              <a:buChar char="&gt;"/>
              <a:tabLst>
                <a:tab pos="370205" algn="l"/>
                <a:tab pos="370840" algn="l"/>
              </a:tabLst>
            </a:pPr>
            <a:r>
              <a:rPr lang="fi-FI" sz="2000" i="0" u="none" baseline="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About</a:t>
            </a:r>
            <a:r>
              <a:rPr lang="fi-FI" sz="2000" i="0" u="none" baseline="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i="0" u="none" baseline="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half</a:t>
            </a:r>
            <a:r>
              <a:rPr lang="fi-FI" sz="2000" i="0" u="none" baseline="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on </a:t>
            </a:r>
            <a:r>
              <a:rPr lang="fi-FI" sz="2000" i="0" u="none" baseline="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studies</a:t>
            </a:r>
            <a:r>
              <a:rPr lang="fi-FI" sz="2000" i="0" u="none" baseline="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i="0" u="none" baseline="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happens</a:t>
            </a:r>
            <a:r>
              <a:rPr lang="fi-FI" sz="2000" i="0" u="none" baseline="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i="0" baseline="0" dirty="0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inside </a:t>
            </a:r>
            <a:r>
              <a:rPr lang="fi-FI" sz="2000" i="0" baseline="0" dirty="0" err="1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companies</a:t>
            </a:r>
            <a:r>
              <a:rPr lang="fi-FI" sz="2000" dirty="0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(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study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agreement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, 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apprenticeship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80 %)</a:t>
            </a:r>
          </a:p>
          <a:p>
            <a:pPr marL="355600" indent="-342900" algn="l" rtl="0">
              <a:lnSpc>
                <a:spcPct val="100000"/>
              </a:lnSpc>
              <a:spcBef>
                <a:spcPts val="100"/>
              </a:spcBef>
              <a:buClr>
                <a:srgbClr val="E20613"/>
              </a:buClr>
              <a:buFont typeface="Franklin Gothic Book" panose="020B0503020102020204" pitchFamily="34" charset="0"/>
              <a:buChar char="&gt;"/>
              <a:tabLst>
                <a:tab pos="370205" algn="l"/>
                <a:tab pos="370840" algn="l"/>
              </a:tabLst>
            </a:pP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VET 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education</a:t>
            </a:r>
            <a:r>
              <a:rPr lang="fi-FI" sz="2000" i="0" u="none" baseline="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i="0" u="none" baseline="0" dirty="0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is </a:t>
            </a:r>
            <a:r>
              <a:rPr lang="fi-FI" sz="2000" i="0" u="none" baseline="0" dirty="0" err="1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not</a:t>
            </a:r>
            <a:r>
              <a:rPr lang="fi-FI" sz="2000" i="0" u="none" baseline="0" dirty="0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i="0" u="none" baseline="0" dirty="0" err="1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based</a:t>
            </a:r>
            <a:r>
              <a:rPr lang="fi-FI" sz="2000" i="0" u="none" baseline="0" dirty="0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 on </a:t>
            </a:r>
            <a:r>
              <a:rPr lang="fi-FI" sz="2000" i="0" u="none" baseline="0" dirty="0" err="1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time</a:t>
            </a:r>
            <a:r>
              <a:rPr lang="fi-FI" sz="2000" i="0" u="none" baseline="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, it is </a:t>
            </a:r>
            <a:r>
              <a:rPr lang="fi-FI" sz="2000" i="0" u="none" baseline="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based</a:t>
            </a:r>
            <a:r>
              <a:rPr lang="fi-FI" sz="2000" i="0" u="none" baseline="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on </a:t>
            </a:r>
            <a:r>
              <a:rPr lang="fi-FI" sz="2000" i="0" baseline="0" dirty="0" err="1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compentences</a:t>
            </a:r>
            <a:endParaRPr lang="fi-FI" sz="2000" i="0" baseline="0" dirty="0">
              <a:solidFill>
                <a:srgbClr val="00B0F0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  <a:p>
            <a:pPr marL="355600" indent="-342900" algn="l" rtl="0">
              <a:lnSpc>
                <a:spcPct val="100000"/>
              </a:lnSpc>
              <a:spcBef>
                <a:spcPts val="100"/>
              </a:spcBef>
              <a:buClr>
                <a:srgbClr val="E20613"/>
              </a:buClr>
              <a:buFont typeface="Franklin Gothic Book" panose="020B0503020102020204" pitchFamily="34" charset="0"/>
              <a:buChar char="&gt;"/>
              <a:tabLst>
                <a:tab pos="370205" algn="l"/>
                <a:tab pos="370840" algn="l"/>
              </a:tabLst>
            </a:pP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Degree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is 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demonstration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based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, 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student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shows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their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compentences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dirty="0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inside </a:t>
            </a:r>
            <a:r>
              <a:rPr lang="fi-FI" sz="2000" dirty="0" err="1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companies</a:t>
            </a:r>
            <a:endParaRPr lang="fi-FI" sz="2000" dirty="0">
              <a:solidFill>
                <a:srgbClr val="00B0F0"/>
              </a:solidFill>
              <a:latin typeface="Franklin Gothic Book" panose="020B0503020102020204" pitchFamily="34" charset="0"/>
              <a:sym typeface="Franklin Gothic Book" panose="020B0503020102020204" pitchFamily="34" charset="0"/>
            </a:endParaRPr>
          </a:p>
          <a:p>
            <a:pPr marL="355600" indent="-342900" algn="l" rtl="0">
              <a:lnSpc>
                <a:spcPct val="100000"/>
              </a:lnSpc>
              <a:spcBef>
                <a:spcPts val="100"/>
              </a:spcBef>
              <a:buClr>
                <a:srgbClr val="E20613"/>
              </a:buClr>
              <a:buFont typeface="Franklin Gothic Book" panose="020B0503020102020204" pitchFamily="34" charset="0"/>
              <a:buChar char="&gt;"/>
              <a:tabLst>
                <a:tab pos="370205" algn="l"/>
                <a:tab pos="370840" algn="l"/>
              </a:tabLst>
            </a:pP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Compentence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assessment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is made 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together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by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the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teacher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and a </a:t>
            </a:r>
            <a:r>
              <a:rPr lang="fi-FI" sz="2000" dirty="0" err="1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representative</a:t>
            </a:r>
            <a:r>
              <a:rPr lang="fi-FI" sz="2000" dirty="0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 of </a:t>
            </a:r>
            <a:r>
              <a:rPr lang="fi-FI" sz="2000" dirty="0" err="1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company</a:t>
            </a:r>
            <a:r>
              <a:rPr lang="fi-FI" sz="2000" dirty="0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(2 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persons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)</a:t>
            </a:r>
          </a:p>
          <a:p>
            <a:pPr marL="355600" indent="-342900" algn="l" rtl="0">
              <a:lnSpc>
                <a:spcPct val="100000"/>
              </a:lnSpc>
              <a:spcBef>
                <a:spcPts val="100"/>
              </a:spcBef>
              <a:buClr>
                <a:srgbClr val="E20613"/>
              </a:buClr>
              <a:buFont typeface="Franklin Gothic Book" panose="020B0503020102020204" pitchFamily="34" charset="0"/>
              <a:buChar char="&gt;"/>
              <a:tabLst>
                <a:tab pos="370205" algn="l"/>
                <a:tab pos="370840" algn="l"/>
              </a:tabLst>
            </a:pP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Providers 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might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have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also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holistic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partnership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dirty="0" err="1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agreements</a:t>
            </a:r>
            <a:r>
              <a:rPr lang="fi-FI" sz="2000" dirty="0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dirty="0" err="1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with</a:t>
            </a:r>
            <a:r>
              <a:rPr lang="fi-FI" sz="2000" dirty="0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dirty="0" err="1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companies</a:t>
            </a:r>
            <a:r>
              <a:rPr lang="fi-FI" sz="2000" dirty="0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(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all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services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, 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equipments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)</a:t>
            </a:r>
          </a:p>
          <a:p>
            <a:pPr marL="355600" indent="-342900">
              <a:spcBef>
                <a:spcPts val="100"/>
              </a:spcBef>
              <a:buClr>
                <a:srgbClr val="E20613"/>
              </a:buClr>
              <a:buFont typeface="Franklin Gothic Book" panose="020B0503020102020204" pitchFamily="34" charset="0"/>
              <a:buChar char="&gt;"/>
              <a:tabLst>
                <a:tab pos="370205" algn="l"/>
                <a:tab pos="370840" algn="l"/>
              </a:tabLst>
            </a:pPr>
            <a:r>
              <a:rPr lang="fi-FI" sz="2000" dirty="0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Custom </a:t>
            </a:r>
            <a:r>
              <a:rPr lang="fi-FI" sz="2000" dirty="0" err="1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compentence</a:t>
            </a:r>
            <a:r>
              <a:rPr lang="fi-FI" sz="2000" dirty="0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dirty="0" err="1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evalution</a:t>
            </a:r>
            <a:r>
              <a:rPr lang="fi-FI" sz="2000" dirty="0">
                <a:solidFill>
                  <a:srgbClr val="00B0F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of 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teacher´s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team 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by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company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leaders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(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face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 to </a:t>
            </a:r>
            <a:r>
              <a:rPr lang="fi-FI" sz="2000" dirty="0" err="1">
                <a:latin typeface="Franklin Gothic Book" panose="020B0503020102020204" pitchFamily="34" charset="0"/>
                <a:sym typeface="Franklin Gothic Book" panose="020B0503020102020204" pitchFamily="34" charset="0"/>
              </a:rPr>
              <a:t>face</a:t>
            </a:r>
            <a:r>
              <a:rPr lang="fi-FI" sz="2000" dirty="0">
                <a:latin typeface="Franklin Gothic Book" panose="020B0503020102020204" pitchFamily="34" charset="0"/>
                <a:sym typeface="Franklin Gothic Book" panose="020B0503020102020204" pitchFamily="34" charset="0"/>
              </a:rPr>
              <a:t>)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E3D53990-03C1-4571-89BD-611F8CE4E9C5}"/>
              </a:ext>
            </a:extLst>
          </p:cNvPr>
          <p:cNvSpPr/>
          <p:nvPr/>
        </p:nvSpPr>
        <p:spPr>
          <a:xfrm>
            <a:off x="3434262" y="6559575"/>
            <a:ext cx="174890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1200" dirty="0">
                <a:ln w="0"/>
                <a:solidFill>
                  <a:schemeClr val="bg1"/>
                </a:solidFill>
              </a:rPr>
              <a:t>esa.karvinen@riveria.fi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54DDF4E-D137-54F7-AB1F-483375B5F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534" y="299344"/>
            <a:ext cx="5133976" cy="232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0412" y="429964"/>
            <a:ext cx="2832972" cy="224741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392" y="3254966"/>
            <a:ext cx="2736970" cy="273697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301" y="27802"/>
            <a:ext cx="2349340" cy="176879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946" y="2837805"/>
            <a:ext cx="2418438" cy="2418438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7559454" y="4967419"/>
            <a:ext cx="3109421" cy="84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32" i="1" dirty="0">
                <a:latin typeface="Franklin Gothic Book" panose="020B0503020102020204" pitchFamily="34" charset="0"/>
              </a:rPr>
              <a:t>Offer all degree and </a:t>
            </a:r>
          </a:p>
          <a:p>
            <a:pPr algn="ctr"/>
            <a:r>
              <a:rPr lang="en-US" sz="1632" i="1" dirty="0">
                <a:latin typeface="Franklin Gothic Book" panose="020B0503020102020204" pitchFamily="34" charset="0"/>
              </a:rPr>
              <a:t>education services</a:t>
            </a:r>
          </a:p>
          <a:p>
            <a:pPr algn="ctr"/>
            <a:endParaRPr lang="fi-FI" sz="1632" i="1" dirty="0">
              <a:latin typeface="Franklin Gothic Heavy" panose="020B0903020102020204" pitchFamily="34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2838648" y="1692250"/>
            <a:ext cx="3921064" cy="59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32" i="1" dirty="0">
                <a:latin typeface="Franklin Gothic Book" panose="020B0503020102020204" pitchFamily="34" charset="0"/>
              </a:rPr>
              <a:t>Comprehensively solve the partner’s competence requirements</a:t>
            </a:r>
            <a:endParaRPr lang="fi-FI" sz="1632" i="1" dirty="0">
              <a:latin typeface="Franklin Gothic Heavy" panose="020B0903020102020204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616" y="2538059"/>
            <a:ext cx="1592262" cy="1592262"/>
          </a:xfrm>
          <a:prstGeom prst="rect">
            <a:avLst/>
          </a:prstGeom>
        </p:spPr>
      </p:pic>
      <p:sp>
        <p:nvSpPr>
          <p:cNvPr id="13" name="Tekstiruutu 12"/>
          <p:cNvSpPr txBox="1"/>
          <p:nvPr/>
        </p:nvSpPr>
        <p:spPr>
          <a:xfrm>
            <a:off x="1189668" y="4128449"/>
            <a:ext cx="3109421" cy="84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32" i="1" dirty="0" err="1">
                <a:latin typeface="Franklin Gothic Book" panose="020B0503020102020204" pitchFamily="34" charset="0"/>
              </a:rPr>
              <a:t>Systematic</a:t>
            </a:r>
            <a:r>
              <a:rPr lang="fi-FI" sz="1632" i="1" dirty="0">
                <a:latin typeface="Franklin Gothic Book" panose="020B0503020102020204" pitchFamily="34" charset="0"/>
              </a:rPr>
              <a:t> and </a:t>
            </a:r>
            <a:r>
              <a:rPr lang="fi-FI" sz="1632" i="1" dirty="0" err="1">
                <a:latin typeface="Franklin Gothic Book" panose="020B0503020102020204" pitchFamily="34" charset="0"/>
              </a:rPr>
              <a:t>target-oriented</a:t>
            </a:r>
            <a:r>
              <a:rPr lang="fi-FI" sz="1632" i="1" dirty="0">
                <a:latin typeface="Franklin Gothic Book" panose="020B0503020102020204" pitchFamily="34" charset="0"/>
              </a:rPr>
              <a:t> </a:t>
            </a:r>
            <a:r>
              <a:rPr lang="fi-FI" sz="1632" i="1" dirty="0" err="1">
                <a:latin typeface="Franklin Gothic Book" panose="020B0503020102020204" pitchFamily="34" charset="0"/>
              </a:rPr>
              <a:t>cooperation</a:t>
            </a:r>
            <a:endParaRPr lang="fi-FI" sz="1632" i="1" dirty="0">
              <a:latin typeface="Franklin Gothic Book" panose="020B0503020102020204" pitchFamily="34" charset="0"/>
            </a:endParaRPr>
          </a:p>
          <a:p>
            <a:pPr algn="ctr"/>
            <a:endParaRPr lang="fi-FI" sz="1632" i="1" dirty="0">
              <a:latin typeface="Franklin Gothic Heavy" panose="020B0903020102020204" pitchFamily="34" charset="0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4161249" y="5835754"/>
            <a:ext cx="3553015" cy="59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32" i="1" dirty="0">
                <a:latin typeface="Franklin Gothic Book" panose="020B0503020102020204" pitchFamily="34" charset="0"/>
              </a:rPr>
              <a:t>Provide added value for the customer</a:t>
            </a:r>
          </a:p>
          <a:p>
            <a:pPr algn="ctr"/>
            <a:endParaRPr lang="fi-FI" sz="1632" i="1" dirty="0">
              <a:latin typeface="Franklin Gothic Heavy" panose="020B0903020102020204" pitchFamily="34" charset="0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7414933" y="2668872"/>
            <a:ext cx="3109421" cy="59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32" i="1" dirty="0">
                <a:latin typeface="Franklin Gothic Book" panose="020B0503020102020204" pitchFamily="34" charset="0"/>
              </a:rPr>
              <a:t>One </a:t>
            </a:r>
            <a:r>
              <a:rPr lang="fi-FI" sz="1632" i="1" dirty="0" err="1">
                <a:latin typeface="Franklin Gothic Book" panose="020B0503020102020204" pitchFamily="34" charset="0"/>
              </a:rPr>
              <a:t>contact</a:t>
            </a:r>
            <a:r>
              <a:rPr lang="fi-FI" sz="1632" i="1" dirty="0">
                <a:latin typeface="Franklin Gothic Book" panose="020B0503020102020204" pitchFamily="34" charset="0"/>
              </a:rPr>
              <a:t> person</a:t>
            </a:r>
          </a:p>
          <a:p>
            <a:pPr algn="ctr"/>
            <a:endParaRPr lang="fi-FI" sz="1632" i="1" dirty="0">
              <a:latin typeface="Franklin Gothic Heavy" panose="020B090302010202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9724" y="2573650"/>
            <a:ext cx="5276305" cy="111633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 algn="ctr">
              <a:lnSpc>
                <a:spcPct val="100000"/>
              </a:lnSpc>
            </a:pPr>
            <a:r>
              <a:rPr lang="fi-FI" sz="3627" spc="-5" dirty="0"/>
              <a:t>PARTNERSHIP </a:t>
            </a:r>
            <a:br>
              <a:rPr lang="fi-FI" sz="3627" spc="-5" dirty="0"/>
            </a:br>
            <a:r>
              <a:rPr lang="fi-FI" sz="3627" spc="-5" dirty="0"/>
              <a:t>AGREEMENT</a:t>
            </a:r>
          </a:p>
        </p:txBody>
      </p:sp>
    </p:spTree>
    <p:extLst>
      <p:ext uri="{BB962C8B-B14F-4D97-AF65-F5344CB8AC3E}">
        <p14:creationId xmlns:p14="http://schemas.microsoft.com/office/powerpoint/2010/main" val="1005419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Ryhmä 40"/>
          <p:cNvGrpSpPr/>
          <p:nvPr/>
        </p:nvGrpSpPr>
        <p:grpSpPr>
          <a:xfrm>
            <a:off x="2659633" y="773803"/>
            <a:ext cx="5554999" cy="921050"/>
            <a:chOff x="956951" y="404248"/>
            <a:chExt cx="6984435" cy="1158059"/>
          </a:xfrm>
        </p:grpSpPr>
        <p:pic>
          <p:nvPicPr>
            <p:cNvPr id="6" name="Kuva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951" y="748524"/>
              <a:ext cx="6984435" cy="455489"/>
            </a:xfrm>
            <a:prstGeom prst="rect">
              <a:avLst/>
            </a:prstGeom>
          </p:spPr>
        </p:pic>
        <p:sp>
          <p:nvSpPr>
            <p:cNvPr id="7" name="Otsikko 3"/>
            <p:cNvSpPr txBox="1">
              <a:spLocks/>
            </p:cNvSpPr>
            <p:nvPr/>
          </p:nvSpPr>
          <p:spPr>
            <a:xfrm>
              <a:off x="1033767" y="404248"/>
              <a:ext cx="6605770" cy="1158059"/>
            </a:xfrm>
            <a:prstGeom prst="rect">
              <a:avLst/>
            </a:prstGeom>
          </p:spPr>
          <p:txBody>
            <a:bodyPr vert="horz" lIns="72726" tIns="36363" rIns="72726" bIns="36363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i="1" kern="1200" baseline="0">
                  <a:solidFill>
                    <a:schemeClr val="tx1"/>
                  </a:solidFill>
                  <a:latin typeface="Franklin Gothic Heavy" panose="020B0903020102020204" pitchFamily="34" charset="0"/>
                  <a:ea typeface="+mj-ea"/>
                  <a:cs typeface="+mj-cs"/>
                </a:defRPr>
              </a:lvl1pPr>
            </a:lstStyle>
            <a:p>
              <a:r>
                <a:rPr lang="fi-FI" sz="2176" dirty="0">
                  <a:solidFill>
                    <a:schemeClr val="bg1"/>
                  </a:solidFill>
                </a:rPr>
                <a:t>PARTNERSHIP AGREEMENTS </a:t>
              </a:r>
              <a:r>
                <a:rPr lang="fi-FI" sz="1400" dirty="0">
                  <a:solidFill>
                    <a:schemeClr val="bg1"/>
                  </a:solidFill>
                </a:rPr>
                <a:t>(EXCAMPLES)</a:t>
              </a:r>
            </a:p>
          </p:txBody>
        </p:sp>
      </p:grpSp>
      <p:pic>
        <p:nvPicPr>
          <p:cNvPr id="10" name="Kuv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353" y="1688988"/>
            <a:ext cx="1497643" cy="492593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580" y="1679204"/>
            <a:ext cx="1108375" cy="511557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213" y="1596910"/>
            <a:ext cx="1945391" cy="539196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725" y="1764763"/>
            <a:ext cx="1182858" cy="291874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0826" y="1466813"/>
            <a:ext cx="660352" cy="671774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276" y="2462060"/>
            <a:ext cx="1450106" cy="492593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839" y="3257545"/>
            <a:ext cx="1243440" cy="526634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371" y="2156635"/>
            <a:ext cx="1052785" cy="985587"/>
          </a:xfrm>
          <a:prstGeom prst="rect">
            <a:avLst/>
          </a:prstGeom>
        </p:spPr>
      </p:pic>
      <p:sp>
        <p:nvSpPr>
          <p:cNvPr id="18" name="Tekstiruutu 17"/>
          <p:cNvSpPr txBox="1"/>
          <p:nvPr/>
        </p:nvSpPr>
        <p:spPr>
          <a:xfrm>
            <a:off x="4138250" y="3324193"/>
            <a:ext cx="3085937" cy="522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14"/>
              </a:lnSpc>
            </a:pPr>
            <a:r>
              <a:rPr lang="fi-FI" sz="1272" b="1" dirty="0"/>
              <a:t>Invalidiliiton </a:t>
            </a:r>
            <a:br>
              <a:rPr lang="fi-FI" sz="1272" b="1" dirty="0"/>
            </a:br>
            <a:r>
              <a:rPr lang="fi-FI" sz="1272" b="1" dirty="0"/>
              <a:t>Asumispalvelut Oy / </a:t>
            </a:r>
            <a:br>
              <a:rPr lang="fi-FI" sz="1272" b="1" dirty="0"/>
            </a:br>
            <a:r>
              <a:rPr lang="fi-FI" sz="1272" b="1" dirty="0"/>
              <a:t>Validia asuminen</a:t>
            </a:r>
            <a:endParaRPr lang="fi-FI" sz="1432" b="1" dirty="0">
              <a:solidFill>
                <a:srgbClr val="2049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Kuva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156" y="4087556"/>
            <a:ext cx="1645457" cy="589918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366" y="5158076"/>
            <a:ext cx="1599923" cy="399981"/>
          </a:xfrm>
          <a:prstGeom prst="rect">
            <a:avLst/>
          </a:prstGeom>
        </p:spPr>
      </p:pic>
      <p:sp>
        <p:nvSpPr>
          <p:cNvPr id="21" name="Tekstiruutu 20"/>
          <p:cNvSpPr txBox="1"/>
          <p:nvPr/>
        </p:nvSpPr>
        <p:spPr>
          <a:xfrm>
            <a:off x="6589990" y="3362461"/>
            <a:ext cx="1860167" cy="38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14"/>
              </a:lnSpc>
            </a:pPr>
            <a:r>
              <a:rPr lang="fi-FI" sz="1272" b="1" dirty="0"/>
              <a:t>JKP Talohuolto-</a:t>
            </a:r>
            <a:br>
              <a:rPr lang="fi-FI" sz="1272" b="1" dirty="0"/>
            </a:br>
            <a:r>
              <a:rPr lang="fi-FI" sz="1272" b="1" dirty="0"/>
              <a:t>palvelut Oy</a:t>
            </a:r>
            <a:endParaRPr lang="fi-FI" sz="1432" b="1" dirty="0">
              <a:solidFill>
                <a:srgbClr val="2049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Ryhmä 21"/>
          <p:cNvGrpSpPr/>
          <p:nvPr/>
        </p:nvGrpSpPr>
        <p:grpSpPr>
          <a:xfrm>
            <a:off x="3482734" y="5387249"/>
            <a:ext cx="721373" cy="846263"/>
            <a:chOff x="4307071" y="4470884"/>
            <a:chExt cx="1074028" cy="1259973"/>
          </a:xfrm>
        </p:grpSpPr>
        <p:pic>
          <p:nvPicPr>
            <p:cNvPr id="23" name="Kuva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6552" y="4470884"/>
              <a:ext cx="773123" cy="899597"/>
            </a:xfrm>
            <a:prstGeom prst="rect">
              <a:avLst/>
            </a:prstGeom>
          </p:spPr>
        </p:pic>
        <p:sp>
          <p:nvSpPr>
            <p:cNvPr id="24" name="Tekstiruutu 23"/>
            <p:cNvSpPr txBox="1"/>
            <p:nvPr/>
          </p:nvSpPr>
          <p:spPr>
            <a:xfrm>
              <a:off x="4307071" y="5306987"/>
              <a:ext cx="1074028" cy="423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11"/>
                </a:lnSpc>
              </a:pPr>
              <a:r>
                <a:rPr lang="fi-FI" sz="1272" dirty="0">
                  <a:latin typeface="Trebuchet MS" panose="020B0603020202020204" pitchFamily="34" charset="0"/>
                </a:rPr>
                <a:t>Juuka</a:t>
              </a:r>
              <a:endParaRPr lang="fi-FI" sz="1432" dirty="0">
                <a:solidFill>
                  <a:srgbClr val="2049A5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Kuva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650" y="2401591"/>
            <a:ext cx="1368648" cy="495673"/>
          </a:xfrm>
          <a:prstGeom prst="rect">
            <a:avLst/>
          </a:prstGeom>
        </p:spPr>
      </p:pic>
      <p:pic>
        <p:nvPicPr>
          <p:cNvPr id="26" name="Kuva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0157" y="3245275"/>
            <a:ext cx="1443922" cy="514036"/>
          </a:xfrm>
          <a:prstGeom prst="rect">
            <a:avLst/>
          </a:prstGeom>
        </p:spPr>
      </p:pic>
      <p:pic>
        <p:nvPicPr>
          <p:cNvPr id="27" name="Kuva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641" y="4208841"/>
            <a:ext cx="3450768" cy="336439"/>
          </a:xfrm>
          <a:prstGeom prst="rect">
            <a:avLst/>
          </a:prstGeom>
        </p:spPr>
      </p:pic>
      <p:pic>
        <p:nvPicPr>
          <p:cNvPr id="28" name="Kuva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807" y="2423643"/>
            <a:ext cx="1703743" cy="544457"/>
          </a:xfrm>
          <a:prstGeom prst="rect">
            <a:avLst/>
          </a:prstGeom>
        </p:spPr>
      </p:pic>
      <p:pic>
        <p:nvPicPr>
          <p:cNvPr id="32" name="Kuva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767" y="4973679"/>
            <a:ext cx="1162038" cy="326523"/>
          </a:xfrm>
          <a:prstGeom prst="rect">
            <a:avLst/>
          </a:prstGeom>
        </p:spPr>
      </p:pic>
      <p:pic>
        <p:nvPicPr>
          <p:cNvPr id="35" name="Kuva 3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482" y="5120500"/>
            <a:ext cx="2379296" cy="349254"/>
          </a:xfrm>
          <a:prstGeom prst="rect">
            <a:avLst/>
          </a:prstGeom>
        </p:spPr>
      </p:pic>
      <p:pic>
        <p:nvPicPr>
          <p:cNvPr id="38" name="Kuva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993" y="3374634"/>
            <a:ext cx="1219776" cy="322053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614BAF62-7C76-4249-9BE8-45824DDA94F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470" y="3981024"/>
            <a:ext cx="802068" cy="91843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A89110D-C085-419B-8269-FDCADF392DA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850" y="2558707"/>
            <a:ext cx="1925839" cy="326507"/>
          </a:xfrm>
          <a:prstGeom prst="rect">
            <a:avLst/>
          </a:prstGeom>
        </p:spPr>
      </p:pic>
      <p:sp>
        <p:nvSpPr>
          <p:cNvPr id="39" name="Tekstiruutu 38">
            <a:extLst>
              <a:ext uri="{FF2B5EF4-FFF2-40B4-BE49-F238E27FC236}">
                <a16:creationId xmlns:a16="http://schemas.microsoft.com/office/drawing/2014/main" id="{B07A3355-A576-480B-9409-9676E848F7AB}"/>
              </a:ext>
            </a:extLst>
          </p:cNvPr>
          <p:cNvSpPr txBox="1"/>
          <p:nvPr/>
        </p:nvSpPr>
        <p:spPr>
          <a:xfrm>
            <a:off x="8902891" y="4256694"/>
            <a:ext cx="1761407" cy="239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14"/>
              </a:lnSpc>
            </a:pPr>
            <a:r>
              <a:rPr lang="fi-FI" sz="1272" b="1" dirty="0"/>
              <a:t>John Deere </a:t>
            </a:r>
            <a:r>
              <a:rPr lang="fi-FI" sz="1272" b="1" dirty="0" err="1"/>
              <a:t>Forestry</a:t>
            </a:r>
            <a:endParaRPr lang="fi-FI" sz="1432" b="1" dirty="0">
              <a:solidFill>
                <a:srgbClr val="2049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Kuva 41">
            <a:extLst>
              <a:ext uri="{FF2B5EF4-FFF2-40B4-BE49-F238E27FC236}">
                <a16:creationId xmlns:a16="http://schemas.microsoft.com/office/drawing/2014/main" id="{B7EA4869-1F12-4A35-A719-337EFAD2D9B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072" y="5358066"/>
            <a:ext cx="1279803" cy="488079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02E17DD1-7743-448B-A43F-BCC4773FCF2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618" y="391088"/>
            <a:ext cx="1780466" cy="854212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AB09A255-ED8D-4A3E-ABA1-6F5D46FD1F0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367" y="523927"/>
            <a:ext cx="829158" cy="592256"/>
          </a:xfrm>
          <a:prstGeom prst="rect">
            <a:avLst/>
          </a:prstGeom>
        </p:spPr>
      </p:pic>
      <p:pic>
        <p:nvPicPr>
          <p:cNvPr id="34" name="Kuva 33">
            <a:extLst>
              <a:ext uri="{FF2B5EF4-FFF2-40B4-BE49-F238E27FC236}">
                <a16:creationId xmlns:a16="http://schemas.microsoft.com/office/drawing/2014/main" id="{F57EB666-897A-4787-AB0F-4E840C5BB74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878" y="436593"/>
            <a:ext cx="1702835" cy="371528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2D926E12-A8C0-48FB-A9E8-A958509B89E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150" y="178234"/>
            <a:ext cx="2239273" cy="430406"/>
          </a:xfrm>
          <a:prstGeom prst="rect">
            <a:avLst/>
          </a:prstGeom>
        </p:spPr>
      </p:pic>
      <p:pic>
        <p:nvPicPr>
          <p:cNvPr id="37" name="Kuva 36">
            <a:extLst>
              <a:ext uri="{FF2B5EF4-FFF2-40B4-BE49-F238E27FC236}">
                <a16:creationId xmlns:a16="http://schemas.microsoft.com/office/drawing/2014/main" id="{4A6E8BE4-26DC-4A04-A18A-64295EF93DB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26" y="2097998"/>
            <a:ext cx="1233142" cy="276976"/>
          </a:xfrm>
          <a:prstGeom prst="rect">
            <a:avLst/>
          </a:prstGeom>
        </p:spPr>
      </p:pic>
      <p:pic>
        <p:nvPicPr>
          <p:cNvPr id="40" name="Kuva 39">
            <a:extLst>
              <a:ext uri="{FF2B5EF4-FFF2-40B4-BE49-F238E27FC236}">
                <a16:creationId xmlns:a16="http://schemas.microsoft.com/office/drawing/2014/main" id="{CB19F811-F3DB-4DA4-AEF1-50EA2697C27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959" y="432355"/>
            <a:ext cx="1489319" cy="282855"/>
          </a:xfrm>
          <a:prstGeom prst="rect">
            <a:avLst/>
          </a:prstGeom>
        </p:spPr>
      </p:pic>
      <p:pic>
        <p:nvPicPr>
          <p:cNvPr id="43" name="Kuva 42">
            <a:extLst>
              <a:ext uri="{FF2B5EF4-FFF2-40B4-BE49-F238E27FC236}">
                <a16:creationId xmlns:a16="http://schemas.microsoft.com/office/drawing/2014/main" id="{50151979-682D-4AD5-8201-BEEA6E13053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2436" y="3441259"/>
            <a:ext cx="1635020" cy="636104"/>
          </a:xfrm>
          <a:prstGeom prst="rect">
            <a:avLst/>
          </a:prstGeom>
        </p:spPr>
      </p:pic>
      <p:pic>
        <p:nvPicPr>
          <p:cNvPr id="44" name="Kuva 43">
            <a:extLst>
              <a:ext uri="{FF2B5EF4-FFF2-40B4-BE49-F238E27FC236}">
                <a16:creationId xmlns:a16="http://schemas.microsoft.com/office/drawing/2014/main" id="{8E6ED2A6-7297-4EDB-BAE6-FEE7F7109293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96" y="3678348"/>
            <a:ext cx="1014491" cy="755719"/>
          </a:xfrm>
          <a:prstGeom prst="rect">
            <a:avLst/>
          </a:prstGeom>
        </p:spPr>
      </p:pic>
      <p:pic>
        <p:nvPicPr>
          <p:cNvPr id="45" name="Kuva 44">
            <a:extLst>
              <a:ext uri="{FF2B5EF4-FFF2-40B4-BE49-F238E27FC236}">
                <a16:creationId xmlns:a16="http://schemas.microsoft.com/office/drawing/2014/main" id="{1BD1A8EA-ED78-4F3E-97C5-0EFCE9E43D50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568" y="1490491"/>
            <a:ext cx="980978" cy="481790"/>
          </a:xfrm>
          <a:prstGeom prst="rect">
            <a:avLst/>
          </a:prstGeom>
        </p:spPr>
      </p:pic>
      <p:pic>
        <p:nvPicPr>
          <p:cNvPr id="46" name="Kuva 45">
            <a:extLst>
              <a:ext uri="{FF2B5EF4-FFF2-40B4-BE49-F238E27FC236}">
                <a16:creationId xmlns:a16="http://schemas.microsoft.com/office/drawing/2014/main" id="{4B255CD2-8FFD-4C93-92F1-CFFEFE54FA0E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91" y="4923846"/>
            <a:ext cx="802069" cy="394810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A2512AB3-4668-44DF-83C6-AC31C58001F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455" y="1466209"/>
            <a:ext cx="1177633" cy="750041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6114BFB1-9DF7-470E-AB9E-A2883D123922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2359" y="4496631"/>
            <a:ext cx="1444855" cy="511409"/>
          </a:xfrm>
          <a:prstGeom prst="rect">
            <a:avLst/>
          </a:prstGeom>
        </p:spPr>
      </p:pic>
      <p:pic>
        <p:nvPicPr>
          <p:cNvPr id="49" name="Kuva 48">
            <a:extLst>
              <a:ext uri="{FF2B5EF4-FFF2-40B4-BE49-F238E27FC236}">
                <a16:creationId xmlns:a16="http://schemas.microsoft.com/office/drawing/2014/main" id="{C7982225-BFB0-4737-ADE1-2ED0DBCC994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868" y="5879893"/>
            <a:ext cx="1602244" cy="467127"/>
          </a:xfrm>
          <a:prstGeom prst="rect">
            <a:avLst/>
          </a:prstGeom>
        </p:spPr>
      </p:pic>
      <p:pic>
        <p:nvPicPr>
          <p:cNvPr id="50" name="Kuva 49">
            <a:extLst>
              <a:ext uri="{FF2B5EF4-FFF2-40B4-BE49-F238E27FC236}">
                <a16:creationId xmlns:a16="http://schemas.microsoft.com/office/drawing/2014/main" id="{A5E19AB0-2299-416B-8C68-830194C9FD41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48" y="2747238"/>
            <a:ext cx="1019000" cy="572071"/>
          </a:xfrm>
          <a:prstGeom prst="rect">
            <a:avLst/>
          </a:prstGeom>
        </p:spPr>
      </p:pic>
      <p:pic>
        <p:nvPicPr>
          <p:cNvPr id="51" name="Kuva 50">
            <a:extLst>
              <a:ext uri="{FF2B5EF4-FFF2-40B4-BE49-F238E27FC236}">
                <a16:creationId xmlns:a16="http://schemas.microsoft.com/office/drawing/2014/main" id="{CBC33E57-1780-4646-A465-203213940912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22" y="5868412"/>
            <a:ext cx="1320044" cy="49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0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ject 83"/>
          <p:cNvSpPr txBox="1"/>
          <p:nvPr/>
        </p:nvSpPr>
        <p:spPr>
          <a:xfrm>
            <a:off x="1021027" y="1995760"/>
            <a:ext cx="4389172" cy="3545201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794385" marR="6350" indent="48895" algn="l" rtl="0">
              <a:lnSpc>
                <a:spcPct val="74800"/>
              </a:lnSpc>
              <a:spcBef>
                <a:spcPts val="525"/>
              </a:spcBef>
              <a:tabLst>
                <a:tab pos="2209800" algn="l"/>
              </a:tabLst>
            </a:pPr>
            <a:r>
              <a:rPr lang="en" sz="1400" b="0" i="0" u="none" kern="0" baseline="0" dirty="0">
                <a:solidFill>
                  <a:srgbClr val="003E6F">
                    <a:lumMod val="100000"/>
                  </a:srgbClr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	Importance		</a:t>
            </a:r>
            <a:r>
              <a:rPr lang="en" sz="1400" b="0" i="0" u="none" kern="0" baseline="0" dirty="0">
                <a:solidFill>
                  <a:srgbClr val="71CEE1">
                    <a:lumMod val="100000"/>
                  </a:srgbClr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Quantity  </a:t>
            </a:r>
          </a:p>
          <a:p>
            <a:pPr marL="794385" marR="6350" indent="48895" algn="r" rtl="0">
              <a:lnSpc>
                <a:spcPct val="74800"/>
              </a:lnSpc>
              <a:spcBef>
                <a:spcPts val="525"/>
              </a:spcBef>
              <a:tabLst>
                <a:tab pos="2209800" algn="l"/>
              </a:tabLst>
            </a:pPr>
            <a:endParaRPr lang="en" sz="1400" b="0" i="0" u="none" kern="0" baseline="0" dirty="0">
              <a:solidFill>
                <a:srgbClr val="585858">
                  <a:lumMod val="100000"/>
                </a:srgbClr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794385" marR="6350" indent="48895" algn="r" rtl="0">
              <a:lnSpc>
                <a:spcPct val="74800"/>
              </a:lnSpc>
              <a:spcBef>
                <a:spcPts val="525"/>
              </a:spcBef>
              <a:tabLst>
                <a:tab pos="2209800" algn="l"/>
              </a:tabLst>
            </a:pPr>
            <a:r>
              <a:rPr lang="en" sz="1400" b="1" i="0" u="none" kern="0" baseline="0" dirty="0">
                <a:solidFill>
                  <a:srgbClr val="585858">
                    <a:lumMod val="100000"/>
                  </a:srgbClr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Meeting the needs of business life</a:t>
            </a:r>
          </a:p>
          <a:p>
            <a:pPr marL="794385" marR="6350" indent="48895" algn="l" rtl="0">
              <a:lnSpc>
                <a:spcPct val="74800"/>
              </a:lnSpc>
              <a:spcBef>
                <a:spcPts val="525"/>
              </a:spcBef>
              <a:tabLst>
                <a:tab pos="2209800" algn="l"/>
              </a:tabLst>
            </a:pPr>
            <a:endParaRPr lang="en" sz="1200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R="5080" algn="r" rtl="0">
              <a:lnSpc>
                <a:spcPct val="100000"/>
              </a:lnSpc>
            </a:pPr>
            <a:r>
              <a:rPr lang="en" sz="1400" b="0" i="0" u="none" kern="0" baseline="0" dirty="0">
                <a:solidFill>
                  <a:srgbClr val="585858">
                    <a:lumMod val="100000"/>
                  </a:srgbClr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Quality in learning and teaching</a:t>
            </a:r>
          </a:p>
          <a:p>
            <a:pPr marL="12700" marR="5080" indent="2126615" algn="r" rtl="0">
              <a:lnSpc>
                <a:spcPct val="189500"/>
              </a:lnSpc>
            </a:pPr>
            <a:r>
              <a:rPr lang="en" sz="1400" b="0" i="0" u="none" kern="0" baseline="0" dirty="0">
                <a:solidFill>
                  <a:srgbClr val="585858">
                    <a:lumMod val="100000"/>
                  </a:srgbClr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On-the-job learning  Effectiveness and looking after student </a:t>
            </a:r>
          </a:p>
          <a:p>
            <a:pPr marL="12700" marR="5080" indent="2126615" algn="r" rtl="0">
              <a:lnSpc>
                <a:spcPct val="189500"/>
              </a:lnSpc>
            </a:pPr>
            <a:r>
              <a:rPr lang="en" sz="1400" b="0" i="0" u="none" kern="0" baseline="0" dirty="0">
                <a:solidFill>
                  <a:srgbClr val="585858">
                    <a:lumMod val="100000"/>
                  </a:srgbClr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Flexible personal education </a:t>
            </a:r>
          </a:p>
          <a:p>
            <a:pPr marL="1177925" marR="5715" indent="403860" algn="r" rtl="0">
              <a:lnSpc>
                <a:spcPct val="189500"/>
              </a:lnSpc>
            </a:pPr>
            <a:r>
              <a:rPr lang="en" sz="1400" b="0" i="0" u="none" kern="0" baseline="0" dirty="0">
                <a:solidFill>
                  <a:srgbClr val="585858">
                    <a:lumMod val="100000"/>
                  </a:srgbClr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Internal and external cooperation  Regeneration and pioneering</a:t>
            </a:r>
          </a:p>
          <a:p>
            <a:pPr algn="l" rtl="0">
              <a:lnSpc>
                <a:spcPct val="100000"/>
              </a:lnSpc>
              <a:spcBef>
                <a:spcPts val="35"/>
              </a:spcBef>
            </a:pPr>
            <a:endParaRPr lang="en" sz="1200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R="5715" algn="r" rtl="0">
              <a:lnSpc>
                <a:spcPct val="100000"/>
              </a:lnSpc>
            </a:pPr>
            <a:r>
              <a:rPr lang="en" sz="1400" b="0" i="0" u="none" baseline="0" dirty="0">
                <a:solidFill>
                  <a:srgbClr val="585858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Comprehensive supply in each area</a:t>
            </a:r>
            <a:endParaRPr lang="en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46031" y="1226899"/>
            <a:ext cx="7365782" cy="617477"/>
          </a:xfrm>
          <a:prstGeom prst="rect">
            <a:avLst/>
          </a:prstGeom>
          <a:ln w="12192">
            <a:noFill/>
          </a:ln>
        </p:spPr>
        <p:txBody>
          <a:bodyPr vert="horz" wrap="square" lIns="0" tIns="1905" rIns="0" bIns="0" rtlCol="0">
            <a:spAutoFit/>
          </a:bodyPr>
          <a:lstStyle/>
          <a:p>
            <a:pPr marL="387985" algn="l" rtl="0">
              <a:lnSpc>
                <a:spcPct val="100000"/>
              </a:lnSpc>
              <a:spcBef>
                <a:spcPts val="5"/>
              </a:spcBef>
            </a:pPr>
            <a:r>
              <a:rPr lang="en" sz="2000" b="1" i="1" u="none" baseline="0" dirty="0">
                <a:latin typeface="Franklin Gothic Heavy" panose="020B0903020102020204" pitchFamily="34" charset="0"/>
                <a:sym typeface="Franklin Gothic Heavy" panose="020B0903020102020204" pitchFamily="34" charset="0"/>
              </a:rPr>
              <a:t>The most important thing in the future </a:t>
            </a:r>
            <a:r>
              <a:rPr lang="fi-FI" sz="2000" b="1" i="1" u="none" baseline="0" dirty="0">
                <a:latin typeface="Franklin Gothic Heavy" panose="020B0903020102020204" pitchFamily="34" charset="0"/>
                <a:sym typeface="Franklin Gothic Heavy" panose="020B0903020102020204" pitchFamily="34" charset="0"/>
              </a:rPr>
              <a:t>VET </a:t>
            </a:r>
            <a:r>
              <a:rPr lang="en" sz="2000" b="1" i="1" u="none" baseline="0" dirty="0">
                <a:latin typeface="Franklin Gothic Heavy" panose="020B0903020102020204" pitchFamily="34" charset="0"/>
                <a:sym typeface="Franklin Gothic Heavy" panose="020B0903020102020204" pitchFamily="34" charset="0"/>
              </a:rPr>
              <a:t>will be </a:t>
            </a:r>
          </a:p>
          <a:p>
            <a:pPr marL="387985" algn="l" rtl="0">
              <a:lnSpc>
                <a:spcPct val="100000"/>
              </a:lnSpc>
              <a:spcBef>
                <a:spcPts val="5"/>
              </a:spcBef>
            </a:pPr>
            <a:r>
              <a:rPr lang="en" sz="2000" b="1" i="1" u="none" baseline="0" dirty="0">
                <a:latin typeface="Franklin Gothic Heavy" panose="020B0903020102020204" pitchFamily="34" charset="0"/>
                <a:sym typeface="Franklin Gothic Heavy" panose="020B0903020102020204" pitchFamily="34" charset="0"/>
              </a:rPr>
              <a:t>to meet the needs of working life.</a:t>
            </a:r>
            <a:endParaRPr lang="en" sz="2000" dirty="0">
              <a:latin typeface="Franklin Gothic Heavy" panose="020B0903020102020204" pitchFamily="34" charset="0"/>
              <a:sym typeface="Franklin Gothic Heavy" panose="020B09030201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89903" y="2351532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57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9903" y="2654807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9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89903" y="3058667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79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89903" y="3464052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116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89903" y="3867911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116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89903" y="4271771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9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89903" y="4675632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92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89903" y="5081015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1155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89903" y="5484876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5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44640" y="2351532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57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44640" y="2654807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9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44640" y="3058667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79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44640" y="3464052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116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44640" y="3867911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116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44640" y="4271771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9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44640" y="4675632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92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44640" y="5081015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1155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44640" y="5484876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5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00900" y="2351532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57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00900" y="2654807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9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00900" y="3058667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79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00900" y="3464052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116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00900" y="3867911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116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00900" y="4271771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9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00900" y="4675632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92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00900" y="5081015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9079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00900" y="5426964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49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55635" y="2351532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57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55635" y="2654807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9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55635" y="3058667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79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55635" y="3464052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116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55635" y="3867911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116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55635" y="4271771"/>
            <a:ext cx="0" cy="260985"/>
          </a:xfrm>
          <a:custGeom>
            <a:avLst/>
            <a:gdLst/>
            <a:ahLst/>
            <a:cxnLst/>
            <a:rect l="l" t="t" r="r" b="b"/>
            <a:pathLst>
              <a:path h="260985">
                <a:moveTo>
                  <a:pt x="0" y="0"/>
                </a:moveTo>
                <a:lnTo>
                  <a:pt x="0" y="260603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55635" y="4617720"/>
            <a:ext cx="0" cy="318770"/>
          </a:xfrm>
          <a:custGeom>
            <a:avLst/>
            <a:gdLst/>
            <a:ahLst/>
            <a:cxnLst/>
            <a:rect l="l" t="t" r="r" b="b"/>
            <a:pathLst>
              <a:path h="318770">
                <a:moveTo>
                  <a:pt x="0" y="0"/>
                </a:moveTo>
                <a:lnTo>
                  <a:pt x="0" y="318515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55635" y="5023103"/>
            <a:ext cx="0" cy="562610"/>
          </a:xfrm>
          <a:custGeom>
            <a:avLst/>
            <a:gdLst/>
            <a:ahLst/>
            <a:cxnLst/>
            <a:rect l="l" t="t" r="r" b="b"/>
            <a:pathLst>
              <a:path h="562610">
                <a:moveTo>
                  <a:pt x="0" y="0"/>
                </a:moveTo>
                <a:lnTo>
                  <a:pt x="0" y="56235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10371" y="2351532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57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10371" y="2654807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9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10371" y="3058667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79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10371" y="3464052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116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10371" y="3867911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116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10371" y="4271771"/>
            <a:ext cx="0" cy="260985"/>
          </a:xfrm>
          <a:custGeom>
            <a:avLst/>
            <a:gdLst/>
            <a:ahLst/>
            <a:cxnLst/>
            <a:rect l="l" t="t" r="r" b="b"/>
            <a:pathLst>
              <a:path h="260985">
                <a:moveTo>
                  <a:pt x="0" y="0"/>
                </a:moveTo>
                <a:lnTo>
                  <a:pt x="0" y="260603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10371" y="4617720"/>
            <a:ext cx="0" cy="967740"/>
          </a:xfrm>
          <a:custGeom>
            <a:avLst/>
            <a:gdLst/>
            <a:ahLst/>
            <a:cxnLst/>
            <a:rect l="l" t="t" r="r" b="b"/>
            <a:pathLst>
              <a:path h="967739">
                <a:moveTo>
                  <a:pt x="0" y="0"/>
                </a:moveTo>
                <a:lnTo>
                  <a:pt x="0" y="967739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865107" y="2351532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57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865107" y="2654807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9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65107" y="3058667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79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865107" y="3464052"/>
            <a:ext cx="0" cy="1068705"/>
          </a:xfrm>
          <a:custGeom>
            <a:avLst/>
            <a:gdLst/>
            <a:ahLst/>
            <a:cxnLst/>
            <a:rect l="l" t="t" r="r" b="b"/>
            <a:pathLst>
              <a:path h="1068704">
                <a:moveTo>
                  <a:pt x="0" y="0"/>
                </a:moveTo>
                <a:lnTo>
                  <a:pt x="0" y="106832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865107" y="4617720"/>
            <a:ext cx="0" cy="967740"/>
          </a:xfrm>
          <a:custGeom>
            <a:avLst/>
            <a:gdLst/>
            <a:ahLst/>
            <a:cxnLst/>
            <a:rect l="l" t="t" r="r" b="b"/>
            <a:pathLst>
              <a:path h="967739">
                <a:moveTo>
                  <a:pt x="0" y="0"/>
                </a:moveTo>
                <a:lnTo>
                  <a:pt x="0" y="967739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419843" y="2351532"/>
            <a:ext cx="0" cy="3234055"/>
          </a:xfrm>
          <a:custGeom>
            <a:avLst/>
            <a:gdLst/>
            <a:ahLst/>
            <a:cxnLst/>
            <a:rect l="l" t="t" r="r" b="b"/>
            <a:pathLst>
              <a:path h="3234054">
                <a:moveTo>
                  <a:pt x="0" y="0"/>
                </a:moveTo>
                <a:lnTo>
                  <a:pt x="0" y="323392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976104" y="2351532"/>
            <a:ext cx="0" cy="3234055"/>
          </a:xfrm>
          <a:custGeom>
            <a:avLst/>
            <a:gdLst/>
            <a:ahLst/>
            <a:cxnLst/>
            <a:rect l="l" t="t" r="r" b="b"/>
            <a:pathLst>
              <a:path h="3234054">
                <a:moveTo>
                  <a:pt x="0" y="0"/>
                </a:moveTo>
                <a:lnTo>
                  <a:pt x="0" y="323392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35167" y="2452103"/>
            <a:ext cx="3857625" cy="203200"/>
          </a:xfrm>
          <a:custGeom>
            <a:avLst/>
            <a:gdLst/>
            <a:ahLst/>
            <a:cxnLst/>
            <a:rect l="l" t="t" r="r" b="b"/>
            <a:pathLst>
              <a:path w="3857625" h="203200">
                <a:moveTo>
                  <a:pt x="3857231" y="0"/>
                </a:moveTo>
                <a:lnTo>
                  <a:pt x="0" y="0"/>
                </a:lnTo>
                <a:lnTo>
                  <a:pt x="0" y="202704"/>
                </a:lnTo>
                <a:lnTo>
                  <a:pt x="3857231" y="202704"/>
                </a:lnTo>
                <a:lnTo>
                  <a:pt x="3857231" y="0"/>
                </a:lnTo>
                <a:close/>
              </a:path>
            </a:pathLst>
          </a:custGeom>
          <a:solidFill>
            <a:srgbClr val="003E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35167" y="2857500"/>
            <a:ext cx="3625850" cy="201295"/>
          </a:xfrm>
          <a:custGeom>
            <a:avLst/>
            <a:gdLst/>
            <a:ahLst/>
            <a:cxnLst/>
            <a:rect l="l" t="t" r="r" b="b"/>
            <a:pathLst>
              <a:path w="3625850" h="201294">
                <a:moveTo>
                  <a:pt x="3625595" y="0"/>
                </a:moveTo>
                <a:lnTo>
                  <a:pt x="0" y="0"/>
                </a:lnTo>
                <a:lnTo>
                  <a:pt x="0" y="201167"/>
                </a:lnTo>
                <a:lnTo>
                  <a:pt x="3625595" y="201167"/>
                </a:lnTo>
                <a:lnTo>
                  <a:pt x="3625595" y="0"/>
                </a:lnTo>
                <a:close/>
              </a:path>
            </a:pathLst>
          </a:custGeom>
          <a:solidFill>
            <a:srgbClr val="003E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35167" y="3261347"/>
            <a:ext cx="3354704" cy="203200"/>
          </a:xfrm>
          <a:custGeom>
            <a:avLst/>
            <a:gdLst/>
            <a:ahLst/>
            <a:cxnLst/>
            <a:rect l="l" t="t" r="r" b="b"/>
            <a:pathLst>
              <a:path w="3354704" h="203200">
                <a:moveTo>
                  <a:pt x="3354311" y="0"/>
                </a:moveTo>
                <a:lnTo>
                  <a:pt x="0" y="0"/>
                </a:lnTo>
                <a:lnTo>
                  <a:pt x="0" y="202704"/>
                </a:lnTo>
                <a:lnTo>
                  <a:pt x="3354311" y="202704"/>
                </a:lnTo>
                <a:lnTo>
                  <a:pt x="3354311" y="0"/>
                </a:lnTo>
                <a:close/>
              </a:path>
            </a:pathLst>
          </a:custGeom>
          <a:solidFill>
            <a:srgbClr val="003E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35167" y="3665220"/>
            <a:ext cx="3284220" cy="203200"/>
          </a:xfrm>
          <a:custGeom>
            <a:avLst/>
            <a:gdLst/>
            <a:ahLst/>
            <a:cxnLst/>
            <a:rect l="l" t="t" r="r" b="b"/>
            <a:pathLst>
              <a:path w="3284220" h="203200">
                <a:moveTo>
                  <a:pt x="3284220" y="0"/>
                </a:moveTo>
                <a:lnTo>
                  <a:pt x="0" y="0"/>
                </a:lnTo>
                <a:lnTo>
                  <a:pt x="0" y="202691"/>
                </a:lnTo>
                <a:lnTo>
                  <a:pt x="3284220" y="202691"/>
                </a:lnTo>
                <a:lnTo>
                  <a:pt x="3284220" y="0"/>
                </a:lnTo>
                <a:close/>
              </a:path>
            </a:pathLst>
          </a:custGeom>
          <a:solidFill>
            <a:srgbClr val="003E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35167" y="4069079"/>
            <a:ext cx="3043555" cy="203200"/>
          </a:xfrm>
          <a:custGeom>
            <a:avLst/>
            <a:gdLst/>
            <a:ahLst/>
            <a:cxnLst/>
            <a:rect l="l" t="t" r="r" b="b"/>
            <a:pathLst>
              <a:path w="3043554" h="203200">
                <a:moveTo>
                  <a:pt x="3043415" y="0"/>
                </a:moveTo>
                <a:lnTo>
                  <a:pt x="0" y="0"/>
                </a:lnTo>
                <a:lnTo>
                  <a:pt x="0" y="202692"/>
                </a:lnTo>
                <a:lnTo>
                  <a:pt x="3043415" y="202692"/>
                </a:lnTo>
                <a:lnTo>
                  <a:pt x="3043415" y="0"/>
                </a:lnTo>
                <a:close/>
              </a:path>
            </a:pathLst>
          </a:custGeom>
          <a:solidFill>
            <a:srgbClr val="003E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35167" y="4474464"/>
            <a:ext cx="2202180" cy="58419"/>
          </a:xfrm>
          <a:custGeom>
            <a:avLst/>
            <a:gdLst/>
            <a:ahLst/>
            <a:cxnLst/>
            <a:rect l="l" t="t" r="r" b="b"/>
            <a:pathLst>
              <a:path w="2202179" h="58420">
                <a:moveTo>
                  <a:pt x="0" y="57912"/>
                </a:moveTo>
                <a:lnTo>
                  <a:pt x="2202167" y="57912"/>
                </a:lnTo>
                <a:lnTo>
                  <a:pt x="2202167" y="0"/>
                </a:lnTo>
                <a:lnTo>
                  <a:pt x="0" y="0"/>
                </a:lnTo>
                <a:lnTo>
                  <a:pt x="0" y="57912"/>
                </a:lnTo>
                <a:close/>
              </a:path>
            </a:pathLst>
          </a:custGeom>
          <a:solidFill>
            <a:srgbClr val="003E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535167" y="4617720"/>
            <a:ext cx="2202180" cy="58419"/>
          </a:xfrm>
          <a:custGeom>
            <a:avLst/>
            <a:gdLst/>
            <a:ahLst/>
            <a:cxnLst/>
            <a:rect l="l" t="t" r="r" b="b"/>
            <a:pathLst>
              <a:path w="2202179" h="58420">
                <a:moveTo>
                  <a:pt x="0" y="57911"/>
                </a:moveTo>
                <a:lnTo>
                  <a:pt x="2202167" y="57911"/>
                </a:lnTo>
                <a:lnTo>
                  <a:pt x="2202167" y="0"/>
                </a:lnTo>
                <a:lnTo>
                  <a:pt x="0" y="0"/>
                </a:lnTo>
                <a:lnTo>
                  <a:pt x="0" y="57911"/>
                </a:lnTo>
                <a:close/>
              </a:path>
            </a:pathLst>
          </a:custGeom>
          <a:solidFill>
            <a:srgbClr val="003E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35167" y="4878323"/>
            <a:ext cx="2026920" cy="58419"/>
          </a:xfrm>
          <a:custGeom>
            <a:avLst/>
            <a:gdLst/>
            <a:ahLst/>
            <a:cxnLst/>
            <a:rect l="l" t="t" r="r" b="b"/>
            <a:pathLst>
              <a:path w="2026920" h="58420">
                <a:moveTo>
                  <a:pt x="0" y="57912"/>
                </a:moveTo>
                <a:lnTo>
                  <a:pt x="2026919" y="57912"/>
                </a:lnTo>
                <a:lnTo>
                  <a:pt x="2026919" y="0"/>
                </a:lnTo>
                <a:lnTo>
                  <a:pt x="0" y="0"/>
                </a:lnTo>
                <a:lnTo>
                  <a:pt x="0" y="57912"/>
                </a:lnTo>
                <a:close/>
              </a:path>
            </a:pathLst>
          </a:custGeom>
          <a:solidFill>
            <a:srgbClr val="003E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35167" y="5023103"/>
            <a:ext cx="2026920" cy="58419"/>
          </a:xfrm>
          <a:custGeom>
            <a:avLst/>
            <a:gdLst/>
            <a:ahLst/>
            <a:cxnLst/>
            <a:rect l="l" t="t" r="r" b="b"/>
            <a:pathLst>
              <a:path w="2026920" h="58420">
                <a:moveTo>
                  <a:pt x="0" y="57912"/>
                </a:moveTo>
                <a:lnTo>
                  <a:pt x="2026919" y="57912"/>
                </a:lnTo>
                <a:lnTo>
                  <a:pt x="2026919" y="0"/>
                </a:lnTo>
                <a:lnTo>
                  <a:pt x="0" y="0"/>
                </a:lnTo>
                <a:lnTo>
                  <a:pt x="0" y="57912"/>
                </a:lnTo>
                <a:close/>
              </a:path>
            </a:pathLst>
          </a:custGeom>
          <a:solidFill>
            <a:srgbClr val="003E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35167" y="5282171"/>
            <a:ext cx="1424940" cy="58419"/>
          </a:xfrm>
          <a:custGeom>
            <a:avLst/>
            <a:gdLst/>
            <a:ahLst/>
            <a:cxnLst/>
            <a:rect l="l" t="t" r="r" b="b"/>
            <a:pathLst>
              <a:path w="1424940" h="58420">
                <a:moveTo>
                  <a:pt x="0" y="57924"/>
                </a:moveTo>
                <a:lnTo>
                  <a:pt x="1424927" y="57924"/>
                </a:lnTo>
                <a:lnTo>
                  <a:pt x="1424927" y="0"/>
                </a:lnTo>
                <a:lnTo>
                  <a:pt x="0" y="0"/>
                </a:lnTo>
                <a:lnTo>
                  <a:pt x="0" y="57924"/>
                </a:lnTo>
                <a:close/>
              </a:path>
            </a:pathLst>
          </a:custGeom>
          <a:solidFill>
            <a:srgbClr val="003E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35167" y="5426964"/>
            <a:ext cx="1424940" cy="58419"/>
          </a:xfrm>
          <a:custGeom>
            <a:avLst/>
            <a:gdLst/>
            <a:ahLst/>
            <a:cxnLst/>
            <a:rect l="l" t="t" r="r" b="b"/>
            <a:pathLst>
              <a:path w="1424940" h="58420">
                <a:moveTo>
                  <a:pt x="0" y="57912"/>
                </a:moveTo>
                <a:lnTo>
                  <a:pt x="1424927" y="57912"/>
                </a:lnTo>
                <a:lnTo>
                  <a:pt x="1424927" y="0"/>
                </a:lnTo>
                <a:lnTo>
                  <a:pt x="0" y="0"/>
                </a:lnTo>
                <a:lnTo>
                  <a:pt x="0" y="57912"/>
                </a:lnTo>
                <a:close/>
              </a:path>
            </a:pathLst>
          </a:custGeom>
          <a:solidFill>
            <a:srgbClr val="003E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35167" y="2510027"/>
            <a:ext cx="2824480" cy="86995"/>
          </a:xfrm>
          <a:custGeom>
            <a:avLst/>
            <a:gdLst/>
            <a:ahLst/>
            <a:cxnLst/>
            <a:rect l="l" t="t" r="r" b="b"/>
            <a:pathLst>
              <a:path w="2824479" h="86994">
                <a:moveTo>
                  <a:pt x="2823959" y="0"/>
                </a:moveTo>
                <a:lnTo>
                  <a:pt x="0" y="0"/>
                </a:lnTo>
                <a:lnTo>
                  <a:pt x="0" y="86867"/>
                </a:lnTo>
                <a:lnTo>
                  <a:pt x="2823959" y="86867"/>
                </a:lnTo>
                <a:lnTo>
                  <a:pt x="2823959" y="0"/>
                </a:lnTo>
                <a:close/>
              </a:path>
            </a:pathLst>
          </a:custGeom>
          <a:solidFill>
            <a:srgbClr val="71C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35167" y="2958090"/>
            <a:ext cx="3464560" cy="0"/>
          </a:xfrm>
          <a:custGeom>
            <a:avLst/>
            <a:gdLst/>
            <a:ahLst/>
            <a:cxnLst/>
            <a:rect l="l" t="t" r="r" b="b"/>
            <a:pathLst>
              <a:path w="3464559">
                <a:moveTo>
                  <a:pt x="0" y="0"/>
                </a:moveTo>
                <a:lnTo>
                  <a:pt x="3464039" y="0"/>
                </a:lnTo>
              </a:path>
            </a:pathLst>
          </a:custGeom>
          <a:ln w="85331">
            <a:solidFill>
              <a:srgbClr val="71C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35167" y="3361944"/>
            <a:ext cx="1953895" cy="0"/>
          </a:xfrm>
          <a:custGeom>
            <a:avLst/>
            <a:gdLst/>
            <a:ahLst/>
            <a:cxnLst/>
            <a:rect l="l" t="t" r="r" b="b"/>
            <a:pathLst>
              <a:path w="1953895">
                <a:moveTo>
                  <a:pt x="0" y="0"/>
                </a:moveTo>
                <a:lnTo>
                  <a:pt x="1953767" y="0"/>
                </a:lnTo>
              </a:path>
            </a:pathLst>
          </a:custGeom>
          <a:ln w="85344">
            <a:solidFill>
              <a:srgbClr val="71C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35167" y="3723132"/>
            <a:ext cx="1510665" cy="86995"/>
          </a:xfrm>
          <a:custGeom>
            <a:avLst/>
            <a:gdLst/>
            <a:ahLst/>
            <a:cxnLst/>
            <a:rect l="l" t="t" r="r" b="b"/>
            <a:pathLst>
              <a:path w="1510665" h="86995">
                <a:moveTo>
                  <a:pt x="1510284" y="0"/>
                </a:moveTo>
                <a:lnTo>
                  <a:pt x="0" y="0"/>
                </a:lnTo>
                <a:lnTo>
                  <a:pt x="0" y="86868"/>
                </a:lnTo>
                <a:lnTo>
                  <a:pt x="1510284" y="86868"/>
                </a:lnTo>
                <a:lnTo>
                  <a:pt x="1510284" y="0"/>
                </a:lnTo>
                <a:close/>
              </a:path>
            </a:pathLst>
          </a:custGeom>
          <a:solidFill>
            <a:srgbClr val="71C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35167" y="4171188"/>
            <a:ext cx="1492250" cy="0"/>
          </a:xfrm>
          <a:custGeom>
            <a:avLst/>
            <a:gdLst/>
            <a:ahLst/>
            <a:cxnLst/>
            <a:rect l="l" t="t" r="r" b="b"/>
            <a:pathLst>
              <a:path w="1492250">
                <a:moveTo>
                  <a:pt x="0" y="0"/>
                </a:moveTo>
                <a:lnTo>
                  <a:pt x="1491995" y="0"/>
                </a:lnTo>
              </a:path>
            </a:pathLst>
          </a:custGeom>
          <a:ln w="85343">
            <a:solidFill>
              <a:srgbClr val="71C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35167" y="4575047"/>
            <a:ext cx="3499485" cy="0"/>
          </a:xfrm>
          <a:custGeom>
            <a:avLst/>
            <a:gdLst/>
            <a:ahLst/>
            <a:cxnLst/>
            <a:rect l="l" t="t" r="r" b="b"/>
            <a:pathLst>
              <a:path w="3499484">
                <a:moveTo>
                  <a:pt x="0" y="0"/>
                </a:moveTo>
                <a:lnTo>
                  <a:pt x="3499103" y="0"/>
                </a:lnTo>
              </a:path>
            </a:pathLst>
          </a:custGeom>
          <a:ln w="85343">
            <a:solidFill>
              <a:srgbClr val="71C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535167" y="4936235"/>
            <a:ext cx="2752725" cy="86995"/>
          </a:xfrm>
          <a:custGeom>
            <a:avLst/>
            <a:gdLst/>
            <a:ahLst/>
            <a:cxnLst/>
            <a:rect l="l" t="t" r="r" b="b"/>
            <a:pathLst>
              <a:path w="2752725" h="86995">
                <a:moveTo>
                  <a:pt x="2752343" y="0"/>
                </a:moveTo>
                <a:lnTo>
                  <a:pt x="0" y="0"/>
                </a:lnTo>
                <a:lnTo>
                  <a:pt x="0" y="86868"/>
                </a:lnTo>
                <a:lnTo>
                  <a:pt x="2752343" y="86868"/>
                </a:lnTo>
                <a:lnTo>
                  <a:pt x="2752343" y="0"/>
                </a:lnTo>
                <a:close/>
              </a:path>
            </a:pathLst>
          </a:custGeom>
          <a:solidFill>
            <a:srgbClr val="71C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535167" y="5340096"/>
            <a:ext cx="2095500" cy="86995"/>
          </a:xfrm>
          <a:custGeom>
            <a:avLst/>
            <a:gdLst/>
            <a:ahLst/>
            <a:cxnLst/>
            <a:rect l="l" t="t" r="r" b="b"/>
            <a:pathLst>
              <a:path w="2095500" h="86995">
                <a:moveTo>
                  <a:pt x="2095499" y="0"/>
                </a:moveTo>
                <a:lnTo>
                  <a:pt x="0" y="0"/>
                </a:lnTo>
                <a:lnTo>
                  <a:pt x="0" y="86867"/>
                </a:lnTo>
                <a:lnTo>
                  <a:pt x="2095499" y="86867"/>
                </a:lnTo>
                <a:lnTo>
                  <a:pt x="2095499" y="0"/>
                </a:lnTo>
                <a:close/>
              </a:path>
            </a:pathLst>
          </a:custGeom>
          <a:solidFill>
            <a:srgbClr val="71C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535167" y="2351532"/>
            <a:ext cx="0" cy="3234055"/>
          </a:xfrm>
          <a:custGeom>
            <a:avLst/>
            <a:gdLst/>
            <a:ahLst/>
            <a:cxnLst/>
            <a:rect l="l" t="t" r="r" b="b"/>
            <a:pathLst>
              <a:path h="3234054">
                <a:moveTo>
                  <a:pt x="0" y="0"/>
                </a:moveTo>
                <a:lnTo>
                  <a:pt x="0" y="323392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5445552" y="5661835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" sz="1200" b="0" i="0" u="none" baseline="0">
                <a:solidFill>
                  <a:srgbClr val="003E6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66</a:t>
            </a:r>
            <a:endParaRPr lang="en" sz="12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000593" y="5661835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" sz="1200" b="0" i="0" u="none" baseline="0">
                <a:solidFill>
                  <a:srgbClr val="003E6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67</a:t>
            </a:r>
            <a:endParaRPr lang="en" sz="12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555634" y="5661835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" sz="1200" b="0" i="0" u="none" baseline="0">
                <a:solidFill>
                  <a:srgbClr val="003E6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68</a:t>
            </a:r>
            <a:endParaRPr lang="en" sz="12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110675" y="5661835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" sz="1200" b="0" i="0" u="none" baseline="0">
                <a:solidFill>
                  <a:srgbClr val="003E6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69</a:t>
            </a:r>
            <a:endParaRPr lang="en" sz="12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665715" y="5661835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" sz="1200" b="0" i="0" u="none" baseline="0">
                <a:solidFill>
                  <a:srgbClr val="003E6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70</a:t>
            </a:r>
            <a:endParaRPr lang="en" sz="12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220757" y="5661835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" sz="1200" b="0" i="0" u="none" baseline="0">
                <a:solidFill>
                  <a:srgbClr val="003E6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71</a:t>
            </a:r>
            <a:endParaRPr lang="en" sz="12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775797" y="5661835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" sz="1200" b="0" i="0" u="none" baseline="0">
                <a:solidFill>
                  <a:srgbClr val="003E6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72</a:t>
            </a:r>
            <a:endParaRPr lang="en" sz="12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330838" y="5661835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" sz="1200" b="0" i="0" u="none" baseline="0">
                <a:solidFill>
                  <a:srgbClr val="003E6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73</a:t>
            </a:r>
            <a:endParaRPr lang="en" sz="12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885879" y="5661835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" sz="1200" b="0" i="0" u="none" baseline="0">
                <a:solidFill>
                  <a:srgbClr val="003E6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74</a:t>
            </a:r>
            <a:endParaRPr lang="en" sz="12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214789" y="2088567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0" y="0"/>
                </a:moveTo>
                <a:lnTo>
                  <a:pt x="97536" y="0"/>
                </a:lnTo>
                <a:lnTo>
                  <a:pt x="97536" y="97536"/>
                </a:lnTo>
                <a:lnTo>
                  <a:pt x="0" y="97536"/>
                </a:lnTo>
                <a:lnTo>
                  <a:pt x="0" y="0"/>
                </a:lnTo>
                <a:close/>
              </a:path>
            </a:pathLst>
          </a:custGeom>
          <a:solidFill>
            <a:srgbClr val="003E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437731" y="2088567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0" y="0"/>
                </a:moveTo>
                <a:lnTo>
                  <a:pt x="97536" y="0"/>
                </a:lnTo>
                <a:lnTo>
                  <a:pt x="97536" y="97536"/>
                </a:lnTo>
                <a:lnTo>
                  <a:pt x="0" y="97536"/>
                </a:lnTo>
                <a:lnTo>
                  <a:pt x="0" y="0"/>
                </a:lnTo>
                <a:close/>
              </a:path>
            </a:pathLst>
          </a:custGeom>
          <a:solidFill>
            <a:srgbClr val="71C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>
            <a:spLocks noGrp="1"/>
          </p:cNvSpPr>
          <p:nvPr>
            <p:ph type="title"/>
          </p:nvPr>
        </p:nvSpPr>
        <p:spPr>
          <a:xfrm>
            <a:off x="2876970" y="0"/>
            <a:ext cx="6542873" cy="1000915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565"/>
              </a:spcBef>
            </a:pPr>
            <a:r>
              <a:rPr lang="en" sz="3200" b="1" i="1" u="none" baseline="0" dirty="0">
                <a:solidFill>
                  <a:srgbClr val="404040">
                    <a:lumMod val="100000"/>
                  </a:srgbClr>
                </a:solidFill>
                <a:latin typeface="Franklin Gothic Heavy" panose="020B0903020102020204" pitchFamily="34" charset="0"/>
                <a:cs typeface="+mn-cs"/>
                <a:sym typeface="Franklin Gothic Heavy" panose="020B0903020102020204" pitchFamily="34" charset="0"/>
              </a:rPr>
              <a:t>Network think tank </a:t>
            </a:r>
            <a:br>
              <a:rPr lang="en" sz="3200" b="1" i="1" u="none" baseline="0" dirty="0">
                <a:solidFill>
                  <a:srgbClr val="404040">
                    <a:lumMod val="100000"/>
                  </a:srgbClr>
                </a:solidFill>
                <a:latin typeface="Franklin Gothic Heavy" panose="020B0903020102020204" pitchFamily="34" charset="0"/>
                <a:cs typeface="+mn-cs"/>
                <a:sym typeface="Franklin Gothic Heavy" panose="020B0903020102020204" pitchFamily="34" charset="0"/>
              </a:rPr>
            </a:br>
            <a:r>
              <a:rPr lang="en" sz="2000" b="0" i="0" u="none" baseline="0" dirty="0">
                <a:solidFill>
                  <a:srgbClr val="404040"/>
                </a:solidFill>
                <a:latin typeface="Franklin Gothic Book" panose="020B0503020102020204" pitchFamily="34" charset="0"/>
                <a:cs typeface="+mn-cs"/>
                <a:sym typeface="Franklin Gothic Book" panose="020B0503020102020204" pitchFamily="34" charset="0"/>
              </a:rPr>
              <a:t>North Karelia, approx. 1,200 respondents</a:t>
            </a:r>
            <a:endParaRPr lang="en" sz="2000" dirty="0">
              <a:latin typeface="Franklin Gothic Book" panose="020B0503020102020204" pitchFamily="34" charset="0"/>
              <a:cs typeface="+mn-cs"/>
              <a:sym typeface="Franklin Gothic Book" panose="020B0503020102020204" pitchFamily="34" charset="0"/>
            </a:endParaRPr>
          </a:p>
        </p:txBody>
      </p:sp>
      <p:pic>
        <p:nvPicPr>
          <p:cNvPr id="86" name="Kuva 85">
            <a:extLst>
              <a:ext uri="{FF2B5EF4-FFF2-40B4-BE49-F238E27FC236}">
                <a16:creationId xmlns:a16="http://schemas.microsoft.com/office/drawing/2014/main" id="{653A75D2-B4D9-4503-9A06-95A9C1A34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95"/>
          <a:stretch/>
        </p:blipFill>
        <p:spPr>
          <a:xfrm>
            <a:off x="9177752" y="0"/>
            <a:ext cx="3004115" cy="234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3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97B3EA3C-A521-E8B0-FFB2-3CB6BE2B4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40" y="1597446"/>
            <a:ext cx="6803269" cy="4547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00B0F0"/>
                </a:solidFill>
                <a:latin typeface="Franklin Gothic Book"/>
              </a:rPr>
              <a:t>The focus of funding </a:t>
            </a:r>
            <a:r>
              <a:rPr lang="en-US" sz="1800" dirty="0">
                <a:latin typeface="Franklin Gothic Book"/>
              </a:rPr>
              <a:t>shifts more to students’ degrees and employment / transfer to postgraduate studies.</a:t>
            </a:r>
            <a:endParaRPr lang="fi-FI" sz="1800" dirty="0"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sz="1600" dirty="0">
              <a:latin typeface="Franklin Gothic Book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latin typeface="Franklin Gothic Book"/>
              </a:rPr>
              <a:t>Sector-specific education must be evaluated and valued in a new way </a:t>
            </a:r>
            <a:r>
              <a:rPr lang="en-US" sz="1800" dirty="0">
                <a:solidFill>
                  <a:srgbClr val="00B0F0"/>
                </a:solidFill>
                <a:latin typeface="Franklin Gothic Book"/>
              </a:rPr>
              <a:t>to meet the needs of working life</a:t>
            </a:r>
            <a:r>
              <a:rPr lang="en-US" sz="1800" dirty="0">
                <a:latin typeface="Franklin Gothic Book"/>
              </a:rPr>
              <a:t>.</a:t>
            </a:r>
          </a:p>
          <a:p>
            <a:pPr>
              <a:spcBef>
                <a:spcPts val="0"/>
              </a:spcBef>
            </a:pPr>
            <a:endParaRPr lang="en-US" sz="1800" dirty="0">
              <a:latin typeface="Franklin Gothic Book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B0F0"/>
                </a:solidFill>
                <a:latin typeface="Franklin Gothic Book"/>
              </a:rPr>
              <a:t>The share of qualification units </a:t>
            </a:r>
            <a:r>
              <a:rPr lang="en-US" sz="1800" dirty="0">
                <a:latin typeface="Franklin Gothic Book"/>
              </a:rPr>
              <a:t>and shorter-than-a-qualification education programs in the total volume will increase significantly.</a:t>
            </a:r>
            <a:endParaRPr lang="fi-FI" sz="1800" dirty="0">
              <a:latin typeface="Franklin Gothic Book"/>
            </a:endParaRPr>
          </a:p>
          <a:p>
            <a:pPr>
              <a:spcBef>
                <a:spcPts val="0"/>
              </a:spcBef>
            </a:pPr>
            <a:endParaRPr lang="fi-FI" sz="1600" dirty="0">
              <a:latin typeface="Franklin Gothic Book"/>
            </a:endParaRPr>
          </a:p>
          <a:p>
            <a:pPr>
              <a:spcBef>
                <a:spcPts val="0"/>
              </a:spcBef>
            </a:pPr>
            <a:r>
              <a:rPr lang="fi-FI" sz="1800" dirty="0" err="1">
                <a:latin typeface="Franklin Gothic Book"/>
              </a:rPr>
              <a:t>The</a:t>
            </a:r>
            <a:r>
              <a:rPr lang="fi-FI" sz="1800" dirty="0">
                <a:latin typeface="Franklin Gothic Book"/>
              </a:rPr>
              <a:t> </a:t>
            </a:r>
            <a:r>
              <a:rPr lang="fi-FI" sz="1800" dirty="0" err="1">
                <a:latin typeface="Franklin Gothic Book"/>
              </a:rPr>
              <a:t>logic</a:t>
            </a:r>
            <a:r>
              <a:rPr lang="fi-FI" sz="1800" dirty="0">
                <a:latin typeface="Franklin Gothic Book"/>
              </a:rPr>
              <a:t> of </a:t>
            </a:r>
            <a:r>
              <a:rPr lang="fi-FI" sz="1800" dirty="0" err="1">
                <a:latin typeface="Franklin Gothic Book"/>
              </a:rPr>
              <a:t>the</a:t>
            </a:r>
            <a:r>
              <a:rPr lang="fi-FI" sz="1800" dirty="0">
                <a:latin typeface="Franklin Gothic Book"/>
              </a:rPr>
              <a:t> </a:t>
            </a:r>
            <a:r>
              <a:rPr lang="fi-FI" sz="1800" dirty="0" err="1">
                <a:latin typeface="Franklin Gothic Book"/>
              </a:rPr>
              <a:t>vocational</a:t>
            </a:r>
            <a:r>
              <a:rPr lang="fi-FI" sz="1800" dirty="0">
                <a:latin typeface="Franklin Gothic Book"/>
              </a:rPr>
              <a:t> </a:t>
            </a:r>
            <a:r>
              <a:rPr lang="fi-FI" sz="1800" dirty="0" err="1">
                <a:latin typeface="Franklin Gothic Book"/>
              </a:rPr>
              <a:t>education</a:t>
            </a:r>
            <a:r>
              <a:rPr lang="fi-FI" sz="1800" dirty="0">
                <a:latin typeface="Franklin Gothic Book"/>
              </a:rPr>
              <a:t> and </a:t>
            </a:r>
            <a:r>
              <a:rPr lang="fi-FI" sz="1800" dirty="0" err="1">
                <a:latin typeface="Franklin Gothic Book"/>
              </a:rPr>
              <a:t>training</a:t>
            </a:r>
            <a:r>
              <a:rPr lang="fi-FI" sz="1800" dirty="0">
                <a:latin typeface="Franklin Gothic Book"/>
              </a:rPr>
              <a:t> is </a:t>
            </a:r>
            <a:r>
              <a:rPr lang="fi-FI" sz="1800" dirty="0" err="1">
                <a:latin typeface="Franklin Gothic Book"/>
              </a:rPr>
              <a:t>being</a:t>
            </a:r>
            <a:r>
              <a:rPr lang="fi-FI" sz="1800" dirty="0">
                <a:latin typeface="Franklin Gothic Book"/>
              </a:rPr>
              <a:t> </a:t>
            </a:r>
            <a:r>
              <a:rPr lang="fi-FI" sz="1800" dirty="0" err="1">
                <a:latin typeface="Franklin Gothic Book"/>
              </a:rPr>
              <a:t>transformed</a:t>
            </a:r>
            <a:r>
              <a:rPr lang="fi-FI" sz="1800" dirty="0">
                <a:latin typeface="Franklin Gothic Book"/>
              </a:rPr>
              <a:t> </a:t>
            </a:r>
            <a:r>
              <a:rPr lang="fi-FI" sz="1800" dirty="0">
                <a:solidFill>
                  <a:srgbClr val="00B0F0"/>
                </a:solidFill>
                <a:latin typeface="Franklin Gothic Book"/>
              </a:rPr>
              <a:t>in </a:t>
            </a:r>
            <a:r>
              <a:rPr lang="fi-FI" sz="1800" dirty="0" err="1">
                <a:solidFill>
                  <a:srgbClr val="00B0F0"/>
                </a:solidFill>
                <a:latin typeface="Franklin Gothic Book"/>
              </a:rPr>
              <a:t>the</a:t>
            </a:r>
            <a:r>
              <a:rPr lang="fi-FI" sz="1800" dirty="0">
                <a:solidFill>
                  <a:srgbClr val="00B0F0"/>
                </a:solidFill>
                <a:latin typeface="Franklin Gothic Book"/>
              </a:rPr>
              <a:t> </a:t>
            </a:r>
            <a:r>
              <a:rPr lang="fi-FI" sz="1800" dirty="0" err="1">
                <a:solidFill>
                  <a:srgbClr val="00B0F0"/>
                </a:solidFill>
                <a:latin typeface="Franklin Gothic Book"/>
              </a:rPr>
              <a:t>education</a:t>
            </a:r>
            <a:r>
              <a:rPr lang="fi-FI" sz="1800" dirty="0">
                <a:solidFill>
                  <a:srgbClr val="00B0F0"/>
                </a:solidFill>
                <a:latin typeface="Franklin Gothic Book"/>
              </a:rPr>
              <a:t> for </a:t>
            </a:r>
            <a:r>
              <a:rPr lang="fi-FI" sz="1800" dirty="0" err="1">
                <a:solidFill>
                  <a:srgbClr val="00B0F0"/>
                </a:solidFill>
                <a:latin typeface="Franklin Gothic Book"/>
              </a:rPr>
              <a:t>adults</a:t>
            </a:r>
            <a:r>
              <a:rPr lang="fi-FI" sz="1800" dirty="0">
                <a:latin typeface="Franklin Gothic Book"/>
              </a:rPr>
              <a:t>. </a:t>
            </a:r>
          </a:p>
          <a:p>
            <a:pPr>
              <a:spcBef>
                <a:spcPts val="0"/>
              </a:spcBef>
            </a:pPr>
            <a:endParaRPr lang="fi-FI" sz="1600" dirty="0">
              <a:latin typeface="Franklin Gothic Book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B0F0"/>
                </a:solidFill>
                <a:latin typeface="Franklin Gothic Book"/>
              </a:rPr>
              <a:t>Stronger teaching</a:t>
            </a:r>
            <a:r>
              <a:rPr lang="en-US" sz="1800" dirty="0">
                <a:latin typeface="Franklin Gothic Book"/>
              </a:rPr>
              <a:t>, guidance and support for compulsory education (young students).</a:t>
            </a:r>
            <a:endParaRPr lang="fi-FI" sz="1800" dirty="0">
              <a:latin typeface="Franklin Gothic Book"/>
            </a:endParaRPr>
          </a:p>
          <a:p>
            <a:pPr>
              <a:spcBef>
                <a:spcPts val="0"/>
              </a:spcBef>
            </a:pPr>
            <a:endParaRPr lang="fi-FI" sz="1400" dirty="0"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00B0F0"/>
                </a:solidFill>
                <a:latin typeface="Franklin Gothic Book"/>
              </a:rPr>
              <a:t>Funding for education </a:t>
            </a:r>
            <a:r>
              <a:rPr lang="en-US" sz="1800" dirty="0">
                <a:latin typeface="Franklin Gothic Book"/>
              </a:rPr>
              <a:t>will be allocated to the organizers of the education in a different way.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143A5DE-822D-1C64-DB7A-D1ABFEDD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136" y="259179"/>
            <a:ext cx="8972045" cy="1152618"/>
          </a:xfrm>
        </p:spPr>
        <p:txBody>
          <a:bodyPr>
            <a:normAutofit fontScale="90000"/>
          </a:bodyPr>
          <a:lstStyle/>
          <a:p>
            <a:r>
              <a:rPr lang="fi-FI" sz="3200" b="1" i="0" dirty="0">
                <a:latin typeface="+mn-lt"/>
              </a:rPr>
              <a:t>	</a:t>
            </a:r>
            <a:r>
              <a:rPr lang="fi-FI" sz="3200" b="1" dirty="0"/>
              <a:t>THE GOVERNMENTAL PROGRAMME, NEW 2023</a:t>
            </a:r>
            <a:br>
              <a:rPr lang="fi-FI" sz="3200" b="1" dirty="0"/>
            </a:br>
            <a:r>
              <a:rPr lang="fi-FI" sz="3200" b="1" dirty="0"/>
              <a:t>	(VET)</a:t>
            </a:r>
          </a:p>
        </p:txBody>
      </p:sp>
      <p:pic>
        <p:nvPicPr>
          <p:cNvPr id="5" name="Kuva 4" descr="Kuva, joka sisältää kohteen auto, ulko, kuljetus, oranssi&#10;&#10;Kuvaus luotu automaattisesti">
            <a:extLst>
              <a:ext uri="{FF2B5EF4-FFF2-40B4-BE49-F238E27FC236}">
                <a16:creationId xmlns:a16="http://schemas.microsoft.com/office/drawing/2014/main" id="{0BAEFB7B-0712-C72F-0597-E620C2EC47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756" y="1876329"/>
            <a:ext cx="4697835" cy="328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16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EB3E56-1E2F-415C-B958-8A53C1C0E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406" y="592277"/>
            <a:ext cx="6565186" cy="411538"/>
          </a:xfrm>
        </p:spPr>
        <p:txBody>
          <a:bodyPr/>
          <a:lstStyle/>
          <a:p>
            <a:r>
              <a:rPr lang="fi-FI" sz="3200" dirty="0" err="1">
                <a:latin typeface="Franklin Gothic Demi" panose="020B0703020102020204" pitchFamily="34" charset="0"/>
              </a:rPr>
              <a:t>Always</a:t>
            </a:r>
            <a:r>
              <a:rPr lang="fi-FI" sz="3200" dirty="0">
                <a:latin typeface="Franklin Gothic Demi" panose="020B0703020102020204" pitchFamily="34" charset="0"/>
              </a:rPr>
              <a:t> </a:t>
            </a:r>
            <a:r>
              <a:rPr lang="fi-FI" sz="3200" dirty="0" err="1">
                <a:latin typeface="Franklin Gothic Demi" panose="020B0703020102020204" pitchFamily="34" charset="0"/>
              </a:rPr>
              <a:t>present</a:t>
            </a:r>
            <a:r>
              <a:rPr lang="fi-FI" sz="3200" dirty="0">
                <a:latin typeface="Franklin Gothic Demi" panose="020B0703020102020204" pitchFamily="34" charset="0"/>
              </a:rPr>
              <a:t> to </a:t>
            </a:r>
            <a:r>
              <a:rPr lang="fi-FI" sz="3200" dirty="0" err="1">
                <a:latin typeface="Franklin Gothic Demi" panose="020B0703020102020204" pitchFamily="34" charset="0"/>
              </a:rPr>
              <a:t>the</a:t>
            </a:r>
            <a:r>
              <a:rPr lang="fi-FI" sz="3200" dirty="0">
                <a:latin typeface="Franklin Gothic Demi" panose="020B0703020102020204" pitchFamily="34" charset="0"/>
              </a:rPr>
              <a:t> </a:t>
            </a:r>
            <a:r>
              <a:rPr lang="fi-FI" sz="3200" dirty="0" err="1">
                <a:latin typeface="Franklin Gothic Demi" panose="020B0703020102020204" pitchFamily="34" charset="0"/>
              </a:rPr>
              <a:t>learner</a:t>
            </a:r>
            <a:r>
              <a:rPr lang="fi-FI" sz="3200" dirty="0">
                <a:latin typeface="Franklin Gothic Demi" panose="020B0703020102020204" pitchFamily="34" charset="0"/>
              </a:rPr>
              <a:t> </a:t>
            </a:r>
            <a:br>
              <a:rPr lang="fi-FI" sz="3200" dirty="0">
                <a:latin typeface="Franklin Gothic Demi" panose="020B0703020102020204" pitchFamily="34" charset="0"/>
              </a:rPr>
            </a:br>
            <a:r>
              <a:rPr lang="fi-FI" sz="3200" dirty="0">
                <a:latin typeface="Franklin Gothic Demi" panose="020B0703020102020204" pitchFamily="34" charset="0"/>
              </a:rPr>
              <a:t>and</a:t>
            </a:r>
            <a:br>
              <a:rPr lang="fi-FI" sz="3200" dirty="0">
                <a:latin typeface="Franklin Gothic Demi" panose="020B0703020102020204" pitchFamily="34" charset="0"/>
              </a:rPr>
            </a:br>
            <a:r>
              <a:rPr lang="fi-FI" sz="3200" dirty="0">
                <a:latin typeface="Franklin Gothic Demi" panose="020B0703020102020204" pitchFamily="34" charset="0"/>
              </a:rPr>
              <a:t> open to </a:t>
            </a:r>
            <a:r>
              <a:rPr lang="fi-FI" sz="3200" dirty="0" err="1">
                <a:latin typeface="Franklin Gothic Demi" panose="020B0703020102020204" pitchFamily="34" charset="0"/>
              </a:rPr>
              <a:t>working</a:t>
            </a:r>
            <a:r>
              <a:rPr lang="fi-FI" sz="3200" dirty="0">
                <a:latin typeface="Franklin Gothic Demi" panose="020B0703020102020204" pitchFamily="34" charset="0"/>
              </a:rPr>
              <a:t> life.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AD65CE4-CA3C-B07B-E15B-AB6E49A1BF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996" y="1699033"/>
            <a:ext cx="5200007" cy="34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81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AC21CDCF-5F7F-8150-2779-858E87C44914}"/>
              </a:ext>
            </a:extLst>
          </p:cNvPr>
          <p:cNvGrpSpPr/>
          <p:nvPr/>
        </p:nvGrpSpPr>
        <p:grpSpPr>
          <a:xfrm>
            <a:off x="2107331" y="371166"/>
            <a:ext cx="10084669" cy="5710514"/>
            <a:chOff x="2050687" y="481053"/>
            <a:chExt cx="10084669" cy="5710514"/>
          </a:xfrm>
        </p:grpSpPr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71B6AF4C-EADF-C681-A837-3A9D6A8C1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0687" y="557275"/>
              <a:ext cx="10084669" cy="5634292"/>
            </a:xfrm>
            <a:prstGeom prst="rect">
              <a:avLst/>
            </a:prstGeom>
          </p:spPr>
        </p:pic>
        <p:sp>
          <p:nvSpPr>
            <p:cNvPr id="2" name="Tekstiruutu 1">
              <a:extLst>
                <a:ext uri="{FF2B5EF4-FFF2-40B4-BE49-F238E27FC236}">
                  <a16:creationId xmlns:a16="http://schemas.microsoft.com/office/drawing/2014/main" id="{8D3FA097-0FAB-8BE5-AACB-19743649782F}"/>
                </a:ext>
              </a:extLst>
            </p:cNvPr>
            <p:cNvSpPr txBox="1"/>
            <p:nvPr/>
          </p:nvSpPr>
          <p:spPr>
            <a:xfrm>
              <a:off x="2372231" y="634941"/>
              <a:ext cx="7040796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sz="3200" i="1" dirty="0" err="1">
                  <a:latin typeface="Franklin Gothic Heavy" panose="020B0903020102020204" pitchFamily="34" charset="0"/>
                </a:rPr>
                <a:t>Population</a:t>
              </a:r>
              <a:r>
                <a:rPr lang="fi-FI" sz="3200" i="1" dirty="0">
                  <a:latin typeface="Franklin Gothic Heavy" panose="020B0903020102020204" pitchFamily="34" charset="0"/>
                </a:rPr>
                <a:t> </a:t>
              </a:r>
              <a:r>
                <a:rPr lang="fi-FI" sz="3200" i="1" dirty="0" err="1">
                  <a:latin typeface="Franklin Gothic Heavy" panose="020B0903020102020204" pitchFamily="34" charset="0"/>
                </a:rPr>
                <a:t>development</a:t>
              </a:r>
              <a:r>
                <a:rPr lang="fi-FI" sz="3200" i="1" dirty="0">
                  <a:latin typeface="Franklin Gothic Heavy" panose="020B0903020102020204" pitchFamily="34" charset="0"/>
                </a:rPr>
                <a:t> in Finland</a:t>
              </a:r>
            </a:p>
            <a:p>
              <a:pPr algn="ctr"/>
              <a:r>
                <a:rPr lang="fi-FI" sz="2400" i="1" dirty="0">
                  <a:latin typeface="Franklin Gothic Heavy" panose="020B0903020102020204" pitchFamily="34" charset="0"/>
                </a:rPr>
                <a:t>21-64 </a:t>
              </a:r>
              <a:r>
                <a:rPr lang="fi-FI" sz="2400" i="1" dirty="0" err="1">
                  <a:latin typeface="Franklin Gothic Heavy" panose="020B0903020102020204" pitchFamily="34" charset="0"/>
                </a:rPr>
                <a:t>year</a:t>
              </a:r>
              <a:r>
                <a:rPr lang="fi-FI" sz="2400" i="1" dirty="0">
                  <a:latin typeface="Franklin Gothic Heavy" panose="020B0903020102020204" pitchFamily="34" charset="0"/>
                </a:rPr>
                <a:t> </a:t>
              </a:r>
              <a:r>
                <a:rPr lang="fi-FI" sz="2400" i="1" dirty="0" err="1">
                  <a:latin typeface="Franklin Gothic Heavy" panose="020B0903020102020204" pitchFamily="34" charset="0"/>
                </a:rPr>
                <a:t>olds</a:t>
              </a:r>
              <a:endParaRPr lang="fi-FI" sz="2400" i="1" dirty="0">
                <a:latin typeface="Franklin Gothic Heavy" panose="020B0903020102020204" pitchFamily="34" charset="0"/>
              </a:endParaRPr>
            </a:p>
          </p:txBody>
        </p:sp>
        <p:sp>
          <p:nvSpPr>
            <p:cNvPr id="4" name="Tekstiruutu 3">
              <a:extLst>
                <a:ext uri="{FF2B5EF4-FFF2-40B4-BE49-F238E27FC236}">
                  <a16:creationId xmlns:a16="http://schemas.microsoft.com/office/drawing/2014/main" id="{3F67018E-AFA9-711C-8C78-66A1E564D915}"/>
                </a:ext>
              </a:extLst>
            </p:cNvPr>
            <p:cNvSpPr txBox="1"/>
            <p:nvPr/>
          </p:nvSpPr>
          <p:spPr>
            <a:xfrm>
              <a:off x="9200936" y="773441"/>
              <a:ext cx="168654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i-FI" sz="1600" dirty="0"/>
            </a:p>
          </p:txBody>
        </p:sp>
        <p:sp>
          <p:nvSpPr>
            <p:cNvPr id="3" name="Tekstiruutu 2">
              <a:extLst>
                <a:ext uri="{FF2B5EF4-FFF2-40B4-BE49-F238E27FC236}">
                  <a16:creationId xmlns:a16="http://schemas.microsoft.com/office/drawing/2014/main" id="{01BC9447-AB58-4BBF-8FD5-2E7ADBD5BB04}"/>
                </a:ext>
              </a:extLst>
            </p:cNvPr>
            <p:cNvSpPr txBox="1"/>
            <p:nvPr/>
          </p:nvSpPr>
          <p:spPr>
            <a:xfrm>
              <a:off x="9930919" y="481053"/>
              <a:ext cx="168654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sz="1600" dirty="0" err="1"/>
                <a:t>Change</a:t>
              </a:r>
              <a:r>
                <a:rPr lang="fi-FI" sz="1600" dirty="0"/>
                <a:t> </a:t>
              </a:r>
              <a:r>
                <a:rPr lang="fi-FI" sz="1600" dirty="0" err="1"/>
                <a:t>from</a:t>
              </a:r>
              <a:r>
                <a:rPr lang="fi-FI" sz="1600" dirty="0"/>
                <a:t> </a:t>
              </a:r>
              <a:r>
                <a:rPr lang="fi-FI" sz="1600" dirty="0" err="1"/>
                <a:t>today</a:t>
              </a:r>
              <a:r>
                <a:rPr lang="fi-FI" sz="1600" dirty="0"/>
                <a:t> to 2040</a:t>
              </a:r>
            </a:p>
          </p:txBody>
        </p:sp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D341DADF-2805-A9BD-E62F-C28039730ED3}"/>
                </a:ext>
              </a:extLst>
            </p:cNvPr>
            <p:cNvSpPr txBox="1"/>
            <p:nvPr/>
          </p:nvSpPr>
          <p:spPr>
            <a:xfrm>
              <a:off x="6306392" y="5606792"/>
              <a:ext cx="16865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North Karelia</a:t>
              </a:r>
            </a:p>
          </p:txBody>
        </p:sp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75389DFE-D777-37AA-62D8-DEAFB6918764}"/>
                </a:ext>
              </a:extLst>
            </p:cNvPr>
            <p:cNvSpPr txBox="1"/>
            <p:nvPr/>
          </p:nvSpPr>
          <p:spPr>
            <a:xfrm>
              <a:off x="4960416" y="5606792"/>
              <a:ext cx="98722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Continental </a:t>
              </a:r>
            </a:p>
            <a:p>
              <a:r>
                <a:rPr lang="fi-FI" sz="1200" dirty="0"/>
                <a:t>Finland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82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A84E0A2-FC14-8617-64B9-028AE4D16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069" y="579050"/>
            <a:ext cx="8621915" cy="5764509"/>
          </a:xfr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EB990132-95B6-A0AA-1A6E-7A0380101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427" y="4643"/>
            <a:ext cx="8809320" cy="836929"/>
          </a:xfrm>
        </p:spPr>
        <p:txBody>
          <a:bodyPr/>
          <a:lstStyle/>
          <a:p>
            <a:r>
              <a:rPr lang="fi-FI" sz="3200" dirty="0" err="1"/>
              <a:t>Education</a:t>
            </a:r>
            <a:r>
              <a:rPr lang="fi-FI" sz="3200" dirty="0"/>
              <a:t> </a:t>
            </a:r>
            <a:r>
              <a:rPr lang="fi-FI" sz="3200" dirty="0" err="1"/>
              <a:t>system</a:t>
            </a:r>
            <a:r>
              <a:rPr lang="fi-FI" sz="3200" dirty="0"/>
              <a:t> in Finland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C7AF457-4737-0152-2C8E-DC4D231DC3FC}"/>
              </a:ext>
            </a:extLst>
          </p:cNvPr>
          <p:cNvSpPr txBox="1"/>
          <p:nvPr/>
        </p:nvSpPr>
        <p:spPr>
          <a:xfrm>
            <a:off x="6546457" y="2783659"/>
            <a:ext cx="1909720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997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69860" y="303731"/>
            <a:ext cx="558804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i="1" dirty="0">
                <a:solidFill>
                  <a:schemeClr val="tx1"/>
                </a:solidFill>
                <a:latin typeface="Franklin Gothic Heavy" panose="020B0903020102020204" pitchFamily="34" charset="0"/>
                <a:ea typeface="+mn-ea"/>
                <a:cs typeface="+mn-cs"/>
              </a:rPr>
              <a:t>Financing of VET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02676" y="1903166"/>
            <a:ext cx="2087880" cy="923925"/>
          </a:xfrm>
          <a:prstGeom prst="rect">
            <a:avLst/>
          </a:prstGeom>
          <a:solidFill>
            <a:srgbClr val="0041DC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 marR="664845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Ministry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Education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1800" b="0" i="0" u="none" strike="noStrike" kern="1200" cap="none" spc="-3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Culture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8724" y="1884877"/>
            <a:ext cx="2087880" cy="368935"/>
          </a:xfrm>
          <a:prstGeom prst="rect">
            <a:avLst/>
          </a:prstGeom>
          <a:solidFill>
            <a:srgbClr val="0041DC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Government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365288" y="2203394"/>
            <a:ext cx="370840" cy="398145"/>
            <a:chOff x="4146803" y="2705100"/>
            <a:chExt cx="370840" cy="398145"/>
          </a:xfrm>
        </p:grpSpPr>
        <p:sp>
          <p:nvSpPr>
            <p:cNvPr id="7" name="object 7"/>
            <p:cNvSpPr/>
            <p:nvPr/>
          </p:nvSpPr>
          <p:spPr>
            <a:xfrm>
              <a:off x="4151375" y="2709672"/>
              <a:ext cx="361315" cy="388620"/>
            </a:xfrm>
            <a:custGeom>
              <a:avLst/>
              <a:gdLst/>
              <a:ahLst/>
              <a:cxnLst/>
              <a:rect l="l" t="t" r="r" b="b"/>
              <a:pathLst>
                <a:path w="361314" h="388619">
                  <a:moveTo>
                    <a:pt x="180594" y="0"/>
                  </a:moveTo>
                  <a:lnTo>
                    <a:pt x="180594" y="97154"/>
                  </a:lnTo>
                  <a:lnTo>
                    <a:pt x="0" y="97154"/>
                  </a:lnTo>
                  <a:lnTo>
                    <a:pt x="0" y="291464"/>
                  </a:lnTo>
                  <a:lnTo>
                    <a:pt x="180594" y="291464"/>
                  </a:lnTo>
                  <a:lnTo>
                    <a:pt x="180594" y="388619"/>
                  </a:lnTo>
                  <a:lnTo>
                    <a:pt x="361188" y="194310"/>
                  </a:lnTo>
                  <a:lnTo>
                    <a:pt x="180594" y="0"/>
                  </a:lnTo>
                  <a:close/>
                </a:path>
              </a:pathLst>
            </a:custGeom>
            <a:solidFill>
              <a:srgbClr val="0041D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151375" y="2709672"/>
              <a:ext cx="361315" cy="388620"/>
            </a:xfrm>
            <a:custGeom>
              <a:avLst/>
              <a:gdLst/>
              <a:ahLst/>
              <a:cxnLst/>
              <a:rect l="l" t="t" r="r" b="b"/>
              <a:pathLst>
                <a:path w="361314" h="388619">
                  <a:moveTo>
                    <a:pt x="0" y="97154"/>
                  </a:moveTo>
                  <a:lnTo>
                    <a:pt x="180594" y="97154"/>
                  </a:lnTo>
                  <a:lnTo>
                    <a:pt x="180594" y="0"/>
                  </a:lnTo>
                  <a:lnTo>
                    <a:pt x="361188" y="194310"/>
                  </a:lnTo>
                  <a:lnTo>
                    <a:pt x="180594" y="388619"/>
                  </a:lnTo>
                  <a:lnTo>
                    <a:pt x="180594" y="291464"/>
                  </a:lnTo>
                  <a:lnTo>
                    <a:pt x="0" y="291464"/>
                  </a:lnTo>
                  <a:lnTo>
                    <a:pt x="0" y="9715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38724" y="2502098"/>
            <a:ext cx="2087880" cy="370840"/>
          </a:xfrm>
          <a:prstGeom prst="rect">
            <a:avLst/>
          </a:prstGeom>
          <a:solidFill>
            <a:srgbClr val="0041DC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Municipalities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25033" y="3378144"/>
            <a:ext cx="1106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Tax-funding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42828" y="1924501"/>
            <a:ext cx="2087880" cy="954405"/>
          </a:xfrm>
          <a:prstGeom prst="rect">
            <a:avLst/>
          </a:prstGeom>
          <a:solidFill>
            <a:srgbClr val="0041DC"/>
          </a:solidFill>
        </p:spPr>
        <p:txBody>
          <a:bodyPr vert="horz" wrap="square" lIns="0" tIns="22860" rIns="0" bIns="0" rtlCol="0">
            <a:spAutoFit/>
          </a:bodyPr>
          <a:lstStyle/>
          <a:p>
            <a:pPr marL="92075" marR="555625" lvl="0" indent="0" algn="l" defTabSz="914400" rtl="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tion 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providers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029241" y="2203394"/>
            <a:ext cx="370840" cy="398145"/>
            <a:chOff x="6810756" y="2705100"/>
            <a:chExt cx="370840" cy="398145"/>
          </a:xfrm>
        </p:grpSpPr>
        <p:sp>
          <p:nvSpPr>
            <p:cNvPr id="13" name="object 13"/>
            <p:cNvSpPr/>
            <p:nvPr/>
          </p:nvSpPr>
          <p:spPr>
            <a:xfrm>
              <a:off x="6815328" y="2709672"/>
              <a:ext cx="361315" cy="388620"/>
            </a:xfrm>
            <a:custGeom>
              <a:avLst/>
              <a:gdLst/>
              <a:ahLst/>
              <a:cxnLst/>
              <a:rect l="l" t="t" r="r" b="b"/>
              <a:pathLst>
                <a:path w="361315" h="388619">
                  <a:moveTo>
                    <a:pt x="180594" y="0"/>
                  </a:moveTo>
                  <a:lnTo>
                    <a:pt x="180594" y="97154"/>
                  </a:lnTo>
                  <a:lnTo>
                    <a:pt x="0" y="97154"/>
                  </a:lnTo>
                  <a:lnTo>
                    <a:pt x="0" y="291464"/>
                  </a:lnTo>
                  <a:lnTo>
                    <a:pt x="180594" y="291464"/>
                  </a:lnTo>
                  <a:lnTo>
                    <a:pt x="180594" y="388619"/>
                  </a:lnTo>
                  <a:lnTo>
                    <a:pt x="361188" y="194310"/>
                  </a:lnTo>
                  <a:lnTo>
                    <a:pt x="180594" y="0"/>
                  </a:lnTo>
                  <a:close/>
                </a:path>
              </a:pathLst>
            </a:custGeom>
            <a:solidFill>
              <a:srgbClr val="0041D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815328" y="2709672"/>
              <a:ext cx="361315" cy="388620"/>
            </a:xfrm>
            <a:custGeom>
              <a:avLst/>
              <a:gdLst/>
              <a:ahLst/>
              <a:cxnLst/>
              <a:rect l="l" t="t" r="r" b="b"/>
              <a:pathLst>
                <a:path w="361315" h="388619">
                  <a:moveTo>
                    <a:pt x="0" y="97154"/>
                  </a:moveTo>
                  <a:lnTo>
                    <a:pt x="180594" y="97154"/>
                  </a:lnTo>
                  <a:lnTo>
                    <a:pt x="180594" y="0"/>
                  </a:lnTo>
                  <a:lnTo>
                    <a:pt x="361188" y="194310"/>
                  </a:lnTo>
                  <a:lnTo>
                    <a:pt x="180594" y="388619"/>
                  </a:lnTo>
                  <a:lnTo>
                    <a:pt x="180594" y="291464"/>
                  </a:lnTo>
                  <a:lnTo>
                    <a:pt x="0" y="291464"/>
                  </a:lnTo>
                  <a:lnTo>
                    <a:pt x="0" y="9715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599978" y="2966346"/>
            <a:ext cx="3583215" cy="27956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Municipalities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Joint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municipal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authorities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Private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providers</a:t>
            </a:r>
            <a:endParaRPr kumimoji="0" lang="fi-FI" sz="1800" b="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800" marR="62992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Registered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soc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800" marR="640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Registered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oun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8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Limited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companies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institutes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CA93FA7-8A82-E3FD-3D10-027C6ADD30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724" y="3934265"/>
            <a:ext cx="2994385" cy="18277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2">
            <a:extLst>
              <a:ext uri="{FF2B5EF4-FFF2-40B4-BE49-F238E27FC236}">
                <a16:creationId xmlns:a16="http://schemas.microsoft.com/office/drawing/2014/main" id="{4F773D69-3217-42A0-B0B1-901B45DC70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418007"/>
              </p:ext>
            </p:extLst>
          </p:nvPr>
        </p:nvGraphicFramePr>
        <p:xfrm>
          <a:off x="2306972" y="1823790"/>
          <a:ext cx="7732778" cy="3819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989">
                  <a:extLst>
                    <a:ext uri="{9D8B030D-6E8A-4147-A177-3AD203B41FA5}">
                      <a16:colId xmlns:a16="http://schemas.microsoft.com/office/drawing/2014/main" val="1575697258"/>
                    </a:ext>
                  </a:extLst>
                </a:gridCol>
                <a:gridCol w="1893789">
                  <a:extLst>
                    <a:ext uri="{9D8B030D-6E8A-4147-A177-3AD203B41FA5}">
                      <a16:colId xmlns:a16="http://schemas.microsoft.com/office/drawing/2014/main" val="3006363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 err="1"/>
                        <a:t>Financing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item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dirty="0" err="1"/>
                        <a:t>Euros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459706"/>
                  </a:ext>
                </a:extLst>
              </a:tr>
              <a:tr h="498236">
                <a:tc>
                  <a:txBody>
                    <a:bodyPr/>
                    <a:lstStyle/>
                    <a:p>
                      <a:r>
                        <a:rPr lang="fi-FI" b="1" dirty="0"/>
                        <a:t>Total </a:t>
                      </a:r>
                      <a:r>
                        <a:rPr lang="fi-FI" b="1" dirty="0" err="1"/>
                        <a:t>appropriation</a:t>
                      </a:r>
                      <a:r>
                        <a:rPr lang="fi-FI" b="1" dirty="0"/>
                        <a:t> for </a:t>
                      </a:r>
                      <a:r>
                        <a:rPr lang="fi-FI" b="1" dirty="0" err="1"/>
                        <a:t>vocational</a:t>
                      </a:r>
                      <a:r>
                        <a:rPr lang="fi-FI" b="1" dirty="0"/>
                        <a:t> </a:t>
                      </a:r>
                      <a:r>
                        <a:rPr lang="fi-FI" b="1" dirty="0" err="1"/>
                        <a:t>training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1" dirty="0"/>
                        <a:t>2 022 025 000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148704"/>
                  </a:ext>
                </a:extLst>
              </a:tr>
              <a:tr h="1352189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i-FI" dirty="0" err="1"/>
                        <a:t>Share</a:t>
                      </a:r>
                      <a:r>
                        <a:rPr lang="fi-FI" dirty="0"/>
                        <a:t> of </a:t>
                      </a:r>
                      <a:r>
                        <a:rPr lang="fi-FI" dirty="0" err="1"/>
                        <a:t>imputed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financing</a:t>
                      </a:r>
                      <a:endParaRPr lang="fi-FI" dirty="0"/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of which the share of basic funding (70 %)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of which the share of performance financing (20 %)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of which the share of effectiveness funding (10 %)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dirty="0"/>
                        <a:t>2 007 025 000</a:t>
                      </a:r>
                    </a:p>
                    <a:p>
                      <a:pPr algn="r"/>
                      <a:r>
                        <a:rPr lang="fi-FI" dirty="0"/>
                        <a:t>1 404 918 000</a:t>
                      </a:r>
                    </a:p>
                    <a:p>
                      <a:pPr algn="r"/>
                      <a:r>
                        <a:rPr lang="fi-FI" dirty="0"/>
                        <a:t>   401 405 000</a:t>
                      </a:r>
                    </a:p>
                    <a:p>
                      <a:pPr algn="r"/>
                      <a:r>
                        <a:rPr lang="fi-FI" dirty="0"/>
                        <a:t>   200 702 000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670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i-FI" dirty="0"/>
                        <a:t>Strategic </a:t>
                      </a:r>
                      <a:r>
                        <a:rPr lang="fi-FI" dirty="0" err="1"/>
                        <a:t>financing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dirty="0"/>
                        <a:t>      15 000 000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105291"/>
                  </a:ext>
                </a:extLst>
              </a:tr>
              <a:tr h="500822">
                <a:tc>
                  <a:txBody>
                    <a:bodyPr/>
                    <a:lstStyle/>
                    <a:p>
                      <a:r>
                        <a:rPr lang="fi-FI" b="1" dirty="0" err="1"/>
                        <a:t>Municipalities</a:t>
                      </a:r>
                      <a:r>
                        <a:rPr lang="fi-FI" b="1" dirty="0"/>
                        <a:t>' </a:t>
                      </a:r>
                      <a:r>
                        <a:rPr lang="fi-FI" b="1" dirty="0" err="1"/>
                        <a:t>financial</a:t>
                      </a:r>
                      <a:r>
                        <a:rPr lang="fi-FI" b="1" dirty="0"/>
                        <a:t> </a:t>
                      </a:r>
                      <a:r>
                        <a:rPr lang="fi-FI" b="1" dirty="0" err="1"/>
                        <a:t>contribution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1" dirty="0"/>
                        <a:t> 1 050 613 000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515327"/>
                  </a:ext>
                </a:extLst>
              </a:tr>
              <a:tr h="254327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i-FI" dirty="0" err="1">
                          <a:effectLst/>
                        </a:rPr>
                        <a:t>Compensations</a:t>
                      </a:r>
                      <a:r>
                        <a:rPr lang="fi-FI" dirty="0">
                          <a:effectLst/>
                        </a:rPr>
                        <a:t> (</a:t>
                      </a:r>
                      <a:r>
                        <a:rPr lang="fi-FI" dirty="0" err="1">
                          <a:effectLst/>
                        </a:rPr>
                        <a:t>state’s</a:t>
                      </a:r>
                      <a:r>
                        <a:rPr lang="fi-FI" dirty="0">
                          <a:effectLst/>
                        </a:rPr>
                        <a:t> </a:t>
                      </a:r>
                      <a:r>
                        <a:rPr lang="fi-FI" dirty="0" err="1">
                          <a:effectLst/>
                        </a:rPr>
                        <a:t>share</a:t>
                      </a:r>
                      <a:r>
                        <a:rPr lang="fi-FI" dirty="0">
                          <a:effectLst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dirty="0"/>
                        <a:t>         41 883 000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25755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 err="1">
                          <a:effectLst/>
                        </a:rPr>
                        <a:t>State’s</a:t>
                      </a:r>
                      <a:r>
                        <a:rPr lang="fi-FI" b="1" dirty="0">
                          <a:effectLst/>
                        </a:rPr>
                        <a:t> </a:t>
                      </a:r>
                      <a:r>
                        <a:rPr lang="fi-FI" b="1" dirty="0" err="1">
                          <a:effectLst/>
                        </a:rPr>
                        <a:t>financial</a:t>
                      </a:r>
                      <a:r>
                        <a:rPr lang="fi-FI" b="1" dirty="0">
                          <a:effectLst/>
                        </a:rPr>
                        <a:t> </a:t>
                      </a:r>
                      <a:r>
                        <a:rPr lang="fi-FI" b="1" dirty="0" err="1">
                          <a:effectLst/>
                        </a:rPr>
                        <a:t>contribution</a:t>
                      </a:r>
                      <a:endParaRPr lang="fi-FI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/>
                        <a:t>  1 013 295 000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98022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4CA7B67F-7E69-4A52-A659-BBEBFC25E6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06972" y="497838"/>
            <a:ext cx="7732778" cy="9592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 sz="3200" b="1" dirty="0" err="1">
                <a:ea typeface="+mn-ea"/>
                <a:cs typeface="+mn-cs"/>
              </a:rPr>
              <a:t>Distribution</a:t>
            </a:r>
            <a:r>
              <a:rPr lang="fi-FI" altLang="fi-FI" sz="3200" b="1" dirty="0">
                <a:ea typeface="+mn-ea"/>
                <a:cs typeface="+mn-cs"/>
              </a:rPr>
              <a:t> of </a:t>
            </a:r>
            <a:r>
              <a:rPr lang="fi-FI" altLang="fi-FI" sz="3200" b="1" dirty="0" err="1">
                <a:ea typeface="+mn-ea"/>
                <a:cs typeface="+mn-cs"/>
              </a:rPr>
              <a:t>funding</a:t>
            </a:r>
            <a:r>
              <a:rPr lang="fi-FI" altLang="fi-FI" sz="3200" b="1" dirty="0">
                <a:ea typeface="+mn-ea"/>
                <a:cs typeface="+mn-cs"/>
              </a:rPr>
              <a:t>  </a:t>
            </a:r>
            <a:r>
              <a:rPr lang="fi-FI" altLang="fi-FI" sz="3200" b="1" dirty="0" err="1">
                <a:ea typeface="+mn-ea"/>
                <a:cs typeface="+mn-cs"/>
              </a:rPr>
              <a:t>between</a:t>
            </a:r>
            <a:r>
              <a:rPr lang="fi-FI" altLang="fi-FI" sz="3200" b="1" dirty="0">
                <a:ea typeface="+mn-ea"/>
                <a:cs typeface="+mn-cs"/>
              </a:rPr>
              <a:t> </a:t>
            </a:r>
            <a:br>
              <a:rPr lang="fi-FI" altLang="fi-FI" sz="3200" b="1" dirty="0">
                <a:ea typeface="+mn-ea"/>
                <a:cs typeface="+mn-cs"/>
              </a:rPr>
            </a:br>
            <a:r>
              <a:rPr lang="fi-FI" altLang="fi-FI" sz="3200" b="1" dirty="0" err="1">
                <a:ea typeface="+mn-ea"/>
                <a:cs typeface="+mn-cs"/>
              </a:rPr>
              <a:t>municipalities</a:t>
            </a:r>
            <a:r>
              <a:rPr lang="fi-FI" altLang="fi-FI" sz="3200" b="1" dirty="0">
                <a:ea typeface="+mn-ea"/>
                <a:cs typeface="+mn-cs"/>
              </a:rPr>
              <a:t> and </a:t>
            </a:r>
            <a:r>
              <a:rPr lang="fi-FI" altLang="fi-FI" sz="3200" b="1" dirty="0" err="1">
                <a:ea typeface="+mn-ea"/>
                <a:cs typeface="+mn-cs"/>
              </a:rPr>
              <a:t>the</a:t>
            </a:r>
            <a:r>
              <a:rPr lang="fi-FI" altLang="fi-FI" sz="3200" b="1" dirty="0">
                <a:ea typeface="+mn-ea"/>
                <a:cs typeface="+mn-cs"/>
              </a:rPr>
              <a:t> </a:t>
            </a:r>
            <a:r>
              <a:rPr lang="fi-FI" altLang="fi-FI" sz="3200" b="1" dirty="0" err="1">
                <a:ea typeface="+mn-ea"/>
                <a:cs typeface="+mn-cs"/>
              </a:rPr>
              <a:t>state</a:t>
            </a:r>
            <a:r>
              <a:rPr lang="fi-FI" altLang="fi-FI" sz="3200" b="1" dirty="0">
                <a:ea typeface="+mn-ea"/>
                <a:cs typeface="+mn-cs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4045210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 txBox="1">
            <a:spLocks/>
          </p:cNvSpPr>
          <p:nvPr/>
        </p:nvSpPr>
        <p:spPr bwMode="auto">
          <a:xfrm>
            <a:off x="3105506" y="332542"/>
            <a:ext cx="57305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ol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ol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ol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old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old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old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old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old" charset="0"/>
              </a:defRPr>
            </a:lvl9pPr>
          </a:lstStyle>
          <a:p>
            <a:pPr>
              <a:defRPr/>
            </a:pPr>
            <a:r>
              <a:rPr lang="en-US" altLang="fi-FI" sz="3200" i="1" kern="0" dirty="0">
                <a:solidFill>
                  <a:schemeClr val="tx1"/>
                </a:solidFill>
                <a:latin typeface="Franklin Gothic Heavy" panose="020B0903020102020204" pitchFamily="34" charset="0"/>
              </a:rPr>
              <a:t>Funding system for VET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6312024" y="183857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altLang="fi-FI" sz="120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Ennen 100 %</a:t>
            </a:r>
          </a:p>
          <a:p>
            <a:endParaRPr lang="fi-FI" sz="120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A47ED4CF-7C51-4149-BE1C-5EEECDA37B76}"/>
              </a:ext>
            </a:extLst>
          </p:cNvPr>
          <p:cNvSpPr/>
          <p:nvPr/>
        </p:nvSpPr>
        <p:spPr>
          <a:xfrm>
            <a:off x="1164625" y="1501531"/>
            <a:ext cx="3751252" cy="4590767"/>
          </a:xfrm>
          <a:prstGeom prst="rect">
            <a:avLst/>
          </a:prstGeom>
          <a:solidFill>
            <a:srgbClr val="6792E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E9920B1F-69C4-401F-B354-4A121BFCC33D}"/>
              </a:ext>
            </a:extLst>
          </p:cNvPr>
          <p:cNvSpPr/>
          <p:nvPr/>
        </p:nvSpPr>
        <p:spPr>
          <a:xfrm>
            <a:off x="4994031" y="1501531"/>
            <a:ext cx="3571631" cy="3047023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FCCE732B-7490-41F0-8DF6-1A8E9C7CBAAF}"/>
              </a:ext>
            </a:extLst>
          </p:cNvPr>
          <p:cNvSpPr/>
          <p:nvPr/>
        </p:nvSpPr>
        <p:spPr>
          <a:xfrm>
            <a:off x="4994031" y="4628892"/>
            <a:ext cx="3571631" cy="14634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FB62C31-68DF-4804-8D14-5AD16EB737A0}"/>
              </a:ext>
            </a:extLst>
          </p:cNvPr>
          <p:cNvSpPr txBox="1"/>
          <p:nvPr/>
        </p:nvSpPr>
        <p:spPr>
          <a:xfrm>
            <a:off x="1395444" y="1631361"/>
            <a:ext cx="1618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50%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81E0579-8BB6-4D1B-BAAA-8CEED5075EF1}"/>
              </a:ext>
            </a:extLst>
          </p:cNvPr>
          <p:cNvSpPr txBox="1"/>
          <p:nvPr/>
        </p:nvSpPr>
        <p:spPr>
          <a:xfrm>
            <a:off x="5161678" y="1616897"/>
            <a:ext cx="1618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35%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2DB03BE-F139-40D2-9895-D0B6FCC8516B}"/>
              </a:ext>
            </a:extLst>
          </p:cNvPr>
          <p:cNvSpPr txBox="1"/>
          <p:nvPr/>
        </p:nvSpPr>
        <p:spPr>
          <a:xfrm>
            <a:off x="5161678" y="4641398"/>
            <a:ext cx="1618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15%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AD7D82-0887-405F-9463-A73CECE45A3E}"/>
              </a:ext>
            </a:extLst>
          </p:cNvPr>
          <p:cNvSpPr/>
          <p:nvPr/>
        </p:nvSpPr>
        <p:spPr>
          <a:xfrm>
            <a:off x="1453528" y="2501606"/>
            <a:ext cx="27277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BASIC FUNDING</a:t>
            </a:r>
          </a:p>
          <a:p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– student years </a:t>
            </a:r>
          </a:p>
          <a:p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Creates</a:t>
            </a:r>
          </a:p>
          <a:p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– the preconditions for making training available for all industries and students</a:t>
            </a:r>
          </a:p>
          <a:p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– a predictable foundation for providing degrees and training</a:t>
            </a:r>
            <a:endParaRPr lang="fi-FI" sz="1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AAF44819-620B-42C3-AD00-5C16DC31A76A}"/>
              </a:ext>
            </a:extLst>
          </p:cNvPr>
          <p:cNvSpPr/>
          <p:nvPr/>
        </p:nvSpPr>
        <p:spPr>
          <a:xfrm>
            <a:off x="5222751" y="2380577"/>
            <a:ext cx="31141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Heavy" panose="020B0903020102020204" pitchFamily="34" charset="0"/>
              </a:rPr>
              <a:t>PERFORMANCE FUNDING</a:t>
            </a:r>
          </a:p>
          <a:p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– degrees and parts thereof</a:t>
            </a:r>
          </a:p>
          <a:p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Guides and encourages</a:t>
            </a:r>
          </a:p>
          <a:p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– to allocate training and degrees in accordance with the competence requirements</a:t>
            </a:r>
          </a:p>
          <a:p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– to make the learning processes more efficient</a:t>
            </a:r>
          </a:p>
          <a:p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– to complete degrees and parts thereof according to the set targets</a:t>
            </a:r>
            <a:endParaRPr lang="fi-FI" sz="1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7EEC60F2-1F48-4ACA-88D2-24D66F7E68D7}"/>
              </a:ext>
            </a:extLst>
          </p:cNvPr>
          <p:cNvSpPr/>
          <p:nvPr/>
        </p:nvSpPr>
        <p:spPr>
          <a:xfrm>
            <a:off x="5365502" y="5407801"/>
            <a:ext cx="32001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Heavy" panose="020B0903020102020204" pitchFamily="34" charset="0"/>
              </a:rPr>
              <a:t>EFFICIENCY FUNDING</a:t>
            </a:r>
          </a:p>
          <a:p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– employment, further studies, feedback</a:t>
            </a:r>
            <a:endParaRPr lang="fi-FI" sz="1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F0A2ECC-BA22-471D-8299-5754BEE93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529" y="1790550"/>
            <a:ext cx="1474155" cy="59002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D87E637-A88B-4C25-AA22-E0BBAF492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075" y="1798321"/>
            <a:ext cx="1535567" cy="561833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3F67C0F3-BC69-43C0-9DAF-608879C02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750" y="4783051"/>
            <a:ext cx="1498892" cy="511239"/>
          </a:xfrm>
          <a:prstGeom prst="rect">
            <a:avLst/>
          </a:prstGeom>
        </p:spPr>
      </p:pic>
      <p:pic>
        <p:nvPicPr>
          <p:cNvPr id="19" name="Kuva 18" descr="Kuva, joka sisältää kohteen henkilö, sisä, mies, pöytä&#10;&#10;Kuvaus luotu automaattisesti">
            <a:extLst>
              <a:ext uri="{FF2B5EF4-FFF2-40B4-BE49-F238E27FC236}">
                <a16:creationId xmlns:a16="http://schemas.microsoft.com/office/drawing/2014/main" id="{39B31132-6173-4026-8312-746A96B8EE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2149" y="40703"/>
            <a:ext cx="3050269" cy="20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5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09170EE1-44B9-EB84-33B5-5EF054120B94}"/>
              </a:ext>
            </a:extLst>
          </p:cNvPr>
          <p:cNvGrpSpPr/>
          <p:nvPr/>
        </p:nvGrpSpPr>
        <p:grpSpPr>
          <a:xfrm>
            <a:off x="2459978" y="542382"/>
            <a:ext cx="9618733" cy="5468635"/>
            <a:chOff x="2459978" y="542382"/>
            <a:chExt cx="9618733" cy="5468635"/>
          </a:xfrm>
        </p:grpSpPr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1BA1AB9C-8BC3-DD51-F9AD-12D297C71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9978" y="542382"/>
              <a:ext cx="9618733" cy="5468635"/>
            </a:xfrm>
            <a:prstGeom prst="rect">
              <a:avLst/>
            </a:prstGeom>
          </p:spPr>
        </p:pic>
        <p:sp>
          <p:nvSpPr>
            <p:cNvPr id="3" name="Tekstiruutu 2">
              <a:extLst>
                <a:ext uri="{FF2B5EF4-FFF2-40B4-BE49-F238E27FC236}">
                  <a16:creationId xmlns:a16="http://schemas.microsoft.com/office/drawing/2014/main" id="{6B06E95C-A5AC-2AF6-609E-7A9DA4F2AD5E}"/>
                </a:ext>
              </a:extLst>
            </p:cNvPr>
            <p:cNvSpPr txBox="1"/>
            <p:nvPr/>
          </p:nvSpPr>
          <p:spPr>
            <a:xfrm>
              <a:off x="5982711" y="3948912"/>
              <a:ext cx="14862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100" dirty="0"/>
                <a:t>(North Karelia)</a:t>
              </a:r>
            </a:p>
          </p:txBody>
        </p:sp>
        <p:sp>
          <p:nvSpPr>
            <p:cNvPr id="4" name="Tekstiruutu 3">
              <a:extLst>
                <a:ext uri="{FF2B5EF4-FFF2-40B4-BE49-F238E27FC236}">
                  <a16:creationId xmlns:a16="http://schemas.microsoft.com/office/drawing/2014/main" id="{F0C7BD4A-0BDF-200B-D663-FC2BDC29A574}"/>
                </a:ext>
              </a:extLst>
            </p:cNvPr>
            <p:cNvSpPr txBox="1"/>
            <p:nvPr/>
          </p:nvSpPr>
          <p:spPr>
            <a:xfrm>
              <a:off x="2531317" y="1173529"/>
              <a:ext cx="2306230" cy="23083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3C4043"/>
                  </a:solidFill>
                  <a:effectLst/>
                  <a:latin typeface="Roboto" panose="02000000000000000000" pitchFamily="2" charset="0"/>
                </a:rPr>
                <a:t>Those who finished comprehensive school education in 2022 applying for upper secondary school education and vocational education training</a:t>
              </a:r>
              <a:endParaRPr lang="fi-FI" dirty="0"/>
            </a:p>
          </p:txBody>
        </p:sp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FD3EA9B8-BE43-9FEF-3880-B4F48AC30D39}"/>
                </a:ext>
              </a:extLst>
            </p:cNvPr>
            <p:cNvSpPr txBox="1"/>
            <p:nvPr/>
          </p:nvSpPr>
          <p:spPr>
            <a:xfrm>
              <a:off x="10422543" y="1074200"/>
              <a:ext cx="1181436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sz="1100" b="1" dirty="0" err="1">
                  <a:latin typeface="Franklin Gothic" panose="02000003060000020004" pitchFamily="2" charset="0"/>
                </a:rPr>
                <a:t>Vocational</a:t>
              </a:r>
              <a:r>
                <a:rPr lang="fi-FI" sz="1100" b="1" dirty="0">
                  <a:latin typeface="Franklin Gothic" panose="02000003060000020004" pitchFamily="2" charset="0"/>
                </a:rPr>
                <a:t> </a:t>
              </a:r>
              <a:r>
                <a:rPr lang="fi-FI" sz="1100" b="1" dirty="0" err="1">
                  <a:latin typeface="Franklin Gothic" panose="02000003060000020004" pitchFamily="2" charset="0"/>
                </a:rPr>
                <a:t>education</a:t>
              </a:r>
              <a:r>
                <a:rPr lang="fi-FI" sz="1100" b="1" dirty="0">
                  <a:latin typeface="Franklin Gothic" panose="02000003060000020004" pitchFamily="2" charset="0"/>
                </a:rPr>
                <a:t> and </a:t>
              </a:r>
              <a:r>
                <a:rPr lang="fi-FI" sz="1100" b="1" dirty="0" err="1">
                  <a:latin typeface="Franklin Gothic" panose="02000003060000020004" pitchFamily="2" charset="0"/>
                </a:rPr>
                <a:t>training</a:t>
              </a:r>
              <a:endParaRPr lang="fi-FI" sz="1100" b="1" dirty="0">
                <a:latin typeface="Franklin Gothic" panose="02000003060000020004" pitchFamily="2" charset="0"/>
              </a:endParaRPr>
            </a:p>
          </p:txBody>
        </p:sp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28BB82CF-C2F9-6B4E-AC91-9F4035BBFE5F}"/>
                </a:ext>
              </a:extLst>
            </p:cNvPr>
            <p:cNvSpPr txBox="1"/>
            <p:nvPr/>
          </p:nvSpPr>
          <p:spPr>
            <a:xfrm>
              <a:off x="9160041" y="1074200"/>
              <a:ext cx="1262501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sz="1100" b="1" dirty="0">
                  <a:latin typeface="Franklin Gothic" panose="02000003060000020004" pitchFamily="2" charset="0"/>
                </a:rPr>
                <a:t>General </a:t>
              </a:r>
              <a:r>
                <a:rPr lang="fi-FI" sz="1100" b="1" dirty="0" err="1">
                  <a:latin typeface="Franklin Gothic" panose="02000003060000020004" pitchFamily="2" charset="0"/>
                </a:rPr>
                <a:t>upper</a:t>
              </a:r>
              <a:r>
                <a:rPr lang="fi-FI" sz="1100" b="1" dirty="0">
                  <a:latin typeface="Franklin Gothic" panose="02000003060000020004" pitchFamily="2" charset="0"/>
                </a:rPr>
                <a:t> </a:t>
              </a:r>
              <a:r>
                <a:rPr lang="fi-FI" sz="1100" b="1" dirty="0" err="1">
                  <a:latin typeface="Franklin Gothic" panose="02000003060000020004" pitchFamily="2" charset="0"/>
                </a:rPr>
                <a:t>secondary</a:t>
              </a:r>
              <a:r>
                <a:rPr lang="fi-FI" sz="1100" b="1" dirty="0">
                  <a:latin typeface="Franklin Gothic" panose="02000003060000020004" pitchFamily="2" charset="0"/>
                </a:rPr>
                <a:t> </a:t>
              </a:r>
              <a:r>
                <a:rPr lang="fi-FI" sz="1100" b="1" dirty="0" err="1">
                  <a:latin typeface="Franklin Gothic" panose="02000003060000020004" pitchFamily="2" charset="0"/>
                </a:rPr>
                <a:t>education</a:t>
              </a:r>
              <a:r>
                <a:rPr lang="fi-FI" sz="1100" b="1" dirty="0">
                  <a:latin typeface="Franklin Gothic" panose="02000003060000020004" pitchFamily="2" charset="0"/>
                </a:rPr>
                <a:t> </a:t>
              </a:r>
            </a:p>
          </p:txBody>
        </p:sp>
      </p:grpSp>
      <p:sp>
        <p:nvSpPr>
          <p:cNvPr id="2" name="Tekstiruutu 1">
            <a:extLst>
              <a:ext uri="{FF2B5EF4-FFF2-40B4-BE49-F238E27FC236}">
                <a16:creationId xmlns:a16="http://schemas.microsoft.com/office/drawing/2014/main" id="{C06D27A1-99E9-D137-4F52-2BC1FDC8E80F}"/>
              </a:ext>
            </a:extLst>
          </p:cNvPr>
          <p:cNvSpPr txBox="1"/>
          <p:nvPr/>
        </p:nvSpPr>
        <p:spPr>
          <a:xfrm>
            <a:off x="2188250" y="373557"/>
            <a:ext cx="98904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3200" i="1" dirty="0" err="1">
                <a:latin typeface="Franklin Gothic Heavy" panose="020B0903020102020204" pitchFamily="34" charset="0"/>
              </a:rPr>
              <a:t>Applying</a:t>
            </a:r>
            <a:r>
              <a:rPr lang="fi-FI" sz="3200" i="1" dirty="0">
                <a:latin typeface="Franklin Gothic Heavy" panose="020B0903020102020204" pitchFamily="34" charset="0"/>
              </a:rPr>
              <a:t> for </a:t>
            </a:r>
            <a:r>
              <a:rPr lang="fi-FI" sz="3200" i="1" dirty="0" err="1">
                <a:latin typeface="Franklin Gothic Heavy" panose="020B0903020102020204" pitchFamily="34" charset="0"/>
              </a:rPr>
              <a:t>training</a:t>
            </a:r>
            <a:r>
              <a:rPr lang="fi-FI" sz="3200" i="1" dirty="0">
                <a:latin typeface="Franklin Gothic Heavy" panose="020B0903020102020204" pitchFamily="34" charset="0"/>
              </a:rPr>
              <a:t> via </a:t>
            </a:r>
            <a:r>
              <a:rPr lang="fi-FI" sz="3200" i="1" dirty="0" err="1">
                <a:latin typeface="Franklin Gothic Heavy" panose="020B0903020102020204" pitchFamily="34" charset="0"/>
              </a:rPr>
              <a:t>joint</a:t>
            </a:r>
            <a:r>
              <a:rPr lang="fi-FI" sz="3200" i="1" dirty="0">
                <a:latin typeface="Franklin Gothic Heavy" panose="020B0903020102020204" pitchFamily="34" charset="0"/>
              </a:rPr>
              <a:t> </a:t>
            </a:r>
            <a:r>
              <a:rPr lang="fi-FI" sz="3200" i="1" dirty="0" err="1">
                <a:latin typeface="Franklin Gothic Heavy" panose="020B0903020102020204" pitchFamily="34" charset="0"/>
              </a:rPr>
              <a:t>application</a:t>
            </a:r>
            <a:r>
              <a:rPr lang="fi-FI" sz="3200" i="1" dirty="0">
                <a:latin typeface="Franklin Gothic Heavy" panose="020B0903020102020204" pitchFamily="34" charset="0"/>
              </a:rPr>
              <a:t> </a:t>
            </a:r>
            <a:r>
              <a:rPr lang="fi-FI" sz="3200" i="1" dirty="0" err="1">
                <a:latin typeface="Franklin Gothic Heavy" panose="020B0903020102020204" pitchFamily="34" charset="0"/>
              </a:rPr>
              <a:t>system</a:t>
            </a:r>
            <a:endParaRPr lang="fi-FI" sz="2400" i="1" dirty="0">
              <a:latin typeface="Franklin Gothic Heavy" panose="020B090302010202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C1D3088-66D2-EE08-6C3C-14939B3686DA}"/>
              </a:ext>
            </a:extLst>
          </p:cNvPr>
          <p:cNvSpPr txBox="1"/>
          <p:nvPr/>
        </p:nvSpPr>
        <p:spPr>
          <a:xfrm>
            <a:off x="6196138" y="1268388"/>
            <a:ext cx="16593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b="1" dirty="0" err="1">
                <a:latin typeface="Franklin Gothic" panose="02000003060000020004" pitchFamily="2" charset="0"/>
              </a:rPr>
              <a:t>Region</a:t>
            </a:r>
            <a:r>
              <a:rPr lang="fi-FI" b="1" dirty="0">
                <a:latin typeface="Franklin Gothic" panose="02000003060000020004" pitchFamily="2" charset="0"/>
              </a:rPr>
              <a:t>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A93B907-655B-DC49-DBA4-3087E2753BAF}"/>
              </a:ext>
            </a:extLst>
          </p:cNvPr>
          <p:cNvSpPr txBox="1"/>
          <p:nvPr/>
        </p:nvSpPr>
        <p:spPr>
          <a:xfrm>
            <a:off x="4908886" y="1722132"/>
            <a:ext cx="460680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100" dirty="0" err="1">
                <a:latin typeface="Franklin Gothic" panose="02000003060000020004" pitchFamily="2" charset="0"/>
              </a:rPr>
              <a:t>Joint</a:t>
            </a:r>
            <a:r>
              <a:rPr lang="fi-FI" sz="1100" dirty="0">
                <a:latin typeface="Franklin Gothic" panose="02000003060000020004" pitchFamily="2" charset="0"/>
              </a:rPr>
              <a:t> </a:t>
            </a:r>
            <a:r>
              <a:rPr lang="fi-FI" sz="1100" dirty="0" err="1">
                <a:latin typeface="Franklin Gothic" panose="02000003060000020004" pitchFamily="2" charset="0"/>
              </a:rPr>
              <a:t>application</a:t>
            </a:r>
            <a:r>
              <a:rPr lang="fi-FI" sz="1100" dirty="0">
                <a:latin typeface="Franklin Gothic" panose="02000003060000020004" pitchFamily="2" charset="0"/>
              </a:rPr>
              <a:t> </a:t>
            </a:r>
            <a:r>
              <a:rPr lang="fi-FI" sz="1100" dirty="0" err="1">
                <a:latin typeface="Franklin Gothic" panose="02000003060000020004" pitchFamily="2" charset="0"/>
              </a:rPr>
              <a:t>system</a:t>
            </a:r>
            <a:r>
              <a:rPr lang="fi-FI" sz="1100" dirty="0">
                <a:latin typeface="Franklin Gothic" panose="02000003060000020004" pitchFamily="2" charset="0"/>
              </a:rPr>
              <a:t> </a:t>
            </a:r>
            <a:r>
              <a:rPr lang="fi-FI" sz="1100" dirty="0" err="1">
                <a:latin typeface="Franklin Gothic" panose="02000003060000020004" pitchFamily="2" charset="0"/>
              </a:rPr>
              <a:t>after</a:t>
            </a:r>
            <a:r>
              <a:rPr lang="fi-FI" sz="1100" dirty="0">
                <a:latin typeface="Franklin Gothic" panose="02000003060000020004" pitchFamily="2" charset="0"/>
              </a:rPr>
              <a:t> </a:t>
            </a:r>
            <a:r>
              <a:rPr lang="fi-FI" sz="1100" dirty="0" err="1">
                <a:latin typeface="Franklin Gothic" panose="02000003060000020004" pitchFamily="2" charset="0"/>
              </a:rPr>
              <a:t>comprehensive</a:t>
            </a:r>
            <a:r>
              <a:rPr lang="fi-FI" sz="1100" dirty="0">
                <a:latin typeface="Franklin Gothic" panose="02000003060000020004" pitchFamily="2" charset="0"/>
              </a:rPr>
              <a:t> </a:t>
            </a:r>
            <a:r>
              <a:rPr lang="fi-FI" sz="1100" dirty="0" err="1">
                <a:latin typeface="Franklin Gothic" panose="02000003060000020004" pitchFamily="2" charset="0"/>
              </a:rPr>
              <a:t>school</a:t>
            </a:r>
            <a:r>
              <a:rPr lang="fi-FI" sz="1100" dirty="0">
                <a:latin typeface="Franklin Gothic" panose="02000003060000020004" pitchFamily="2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208164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76B2BB3-AD1E-AEE4-65EF-B8C049A525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2280" y="257474"/>
            <a:ext cx="10179721" cy="5965302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5EAC8E46-6D35-7979-AC33-530188D51130}"/>
              </a:ext>
            </a:extLst>
          </p:cNvPr>
          <p:cNvSpPr txBox="1"/>
          <p:nvPr/>
        </p:nvSpPr>
        <p:spPr>
          <a:xfrm>
            <a:off x="2301539" y="159109"/>
            <a:ext cx="98904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3200" i="1" dirty="0" err="1">
                <a:latin typeface="Franklin Gothic Heavy" panose="020B0903020102020204" pitchFamily="34" charset="0"/>
              </a:rPr>
              <a:t>Number</a:t>
            </a:r>
            <a:r>
              <a:rPr lang="fi-FI" sz="3200" i="1" dirty="0">
                <a:latin typeface="Franklin Gothic Heavy" panose="020B0903020102020204" pitchFamily="34" charset="0"/>
              </a:rPr>
              <a:t> of </a:t>
            </a:r>
            <a:r>
              <a:rPr lang="fi-FI" sz="3200" i="1" dirty="0" err="1">
                <a:latin typeface="Franklin Gothic Heavy" panose="020B0903020102020204" pitchFamily="34" charset="0"/>
              </a:rPr>
              <a:t>students</a:t>
            </a:r>
            <a:r>
              <a:rPr lang="fi-FI" sz="3200" i="1" dirty="0">
                <a:latin typeface="Franklin Gothic Heavy" panose="020B0903020102020204" pitchFamily="34" charset="0"/>
              </a:rPr>
              <a:t> </a:t>
            </a:r>
            <a:r>
              <a:rPr lang="fi-FI" sz="3200" i="1" dirty="0" err="1">
                <a:latin typeface="Franklin Gothic Heavy" panose="020B0903020102020204" pitchFamily="34" charset="0"/>
              </a:rPr>
              <a:t>by</a:t>
            </a:r>
            <a:r>
              <a:rPr lang="fi-FI" sz="3200" i="1" dirty="0">
                <a:latin typeface="Franklin Gothic Heavy" panose="020B0903020102020204" pitchFamily="34" charset="0"/>
              </a:rPr>
              <a:t> </a:t>
            </a:r>
            <a:r>
              <a:rPr lang="fi-FI" sz="3200" i="1" dirty="0" err="1">
                <a:latin typeface="Franklin Gothic Heavy" panose="020B0903020102020204" pitchFamily="34" charset="0"/>
              </a:rPr>
              <a:t>age</a:t>
            </a:r>
            <a:endParaRPr lang="fi-FI" sz="2400" i="1" dirty="0">
              <a:latin typeface="Franklin Gothic Heavy" panose="020B090302010202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964FEAB9-D595-720C-96D4-5D803E517435}"/>
              </a:ext>
            </a:extLst>
          </p:cNvPr>
          <p:cNvSpPr txBox="1"/>
          <p:nvPr/>
        </p:nvSpPr>
        <p:spPr>
          <a:xfrm>
            <a:off x="4584904" y="797199"/>
            <a:ext cx="297814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200" b="1" dirty="0" err="1">
                <a:latin typeface="Franklin Gothic" panose="02000003060000020004" pitchFamily="2" charset="0"/>
              </a:rPr>
              <a:t>Vocational</a:t>
            </a:r>
            <a:r>
              <a:rPr lang="fi-FI" sz="1200" b="1" dirty="0">
                <a:latin typeface="Franklin Gothic" panose="02000003060000020004" pitchFamily="2" charset="0"/>
              </a:rPr>
              <a:t> </a:t>
            </a:r>
            <a:r>
              <a:rPr lang="fi-FI" sz="1200" b="1" dirty="0" err="1">
                <a:latin typeface="Franklin Gothic" panose="02000003060000020004" pitchFamily="2" charset="0"/>
              </a:rPr>
              <a:t>education</a:t>
            </a:r>
            <a:r>
              <a:rPr lang="fi-FI" sz="1200" b="1" dirty="0">
                <a:latin typeface="Franklin Gothic" panose="02000003060000020004" pitchFamily="2" charset="0"/>
              </a:rPr>
              <a:t> and </a:t>
            </a:r>
            <a:r>
              <a:rPr lang="fi-FI" sz="1200" b="1" dirty="0" err="1">
                <a:latin typeface="Franklin Gothic" panose="02000003060000020004" pitchFamily="2" charset="0"/>
              </a:rPr>
              <a:t>training</a:t>
            </a:r>
            <a:endParaRPr lang="fi-FI" sz="1200" b="1" dirty="0">
              <a:latin typeface="Franklin Gothic" panose="02000003060000020004" pitchFamily="2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4DD0311-4703-E2AE-90DC-4DC5700119C2}"/>
              </a:ext>
            </a:extLst>
          </p:cNvPr>
          <p:cNvSpPr txBox="1"/>
          <p:nvPr/>
        </p:nvSpPr>
        <p:spPr>
          <a:xfrm>
            <a:off x="8318183" y="797199"/>
            <a:ext cx="34000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Franklin Gothic" panose="02000003060000020004" pitchFamily="2" charset="0"/>
              </a:rPr>
              <a:t>General </a:t>
            </a:r>
            <a:r>
              <a:rPr lang="fi-FI" sz="1200" b="1" dirty="0" err="1">
                <a:latin typeface="Franklin Gothic" panose="02000003060000020004" pitchFamily="2" charset="0"/>
              </a:rPr>
              <a:t>upper</a:t>
            </a:r>
            <a:r>
              <a:rPr lang="fi-FI" sz="1200" b="1" dirty="0">
                <a:latin typeface="Franklin Gothic" panose="02000003060000020004" pitchFamily="2" charset="0"/>
              </a:rPr>
              <a:t> </a:t>
            </a:r>
            <a:r>
              <a:rPr lang="fi-FI" sz="1200" b="1" dirty="0" err="1">
                <a:latin typeface="Franklin Gothic" panose="02000003060000020004" pitchFamily="2" charset="0"/>
              </a:rPr>
              <a:t>secondary</a:t>
            </a:r>
            <a:r>
              <a:rPr lang="fi-FI" sz="1200" b="1" dirty="0">
                <a:latin typeface="Franklin Gothic" panose="02000003060000020004" pitchFamily="2" charset="0"/>
              </a:rPr>
              <a:t> </a:t>
            </a:r>
            <a:r>
              <a:rPr lang="fi-FI" sz="1200" b="1" dirty="0" err="1">
                <a:latin typeface="Franklin Gothic" panose="02000003060000020004" pitchFamily="2" charset="0"/>
              </a:rPr>
              <a:t>education</a:t>
            </a:r>
            <a:r>
              <a:rPr lang="fi-FI" sz="1200" b="1" dirty="0">
                <a:latin typeface="Franklin Gothic" panose="02000003060000020004" pitchFamily="2" charset="0"/>
              </a:rPr>
              <a:t>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ED0C517-D19C-1176-8B1C-274BE38104CE}"/>
              </a:ext>
            </a:extLst>
          </p:cNvPr>
          <p:cNvSpPr txBox="1"/>
          <p:nvPr/>
        </p:nvSpPr>
        <p:spPr>
          <a:xfrm>
            <a:off x="3368984" y="3908452"/>
            <a:ext cx="1486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(</a:t>
            </a:r>
            <a:r>
              <a:rPr lang="fi-FI" sz="1200" b="1" dirty="0"/>
              <a:t>North Karelia</a:t>
            </a:r>
            <a:r>
              <a:rPr lang="fi-FI" sz="1100" dirty="0"/>
              <a:t>)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60C7A30-9959-10F0-D555-C5EE63514928}"/>
              </a:ext>
            </a:extLst>
          </p:cNvPr>
          <p:cNvSpPr txBox="1"/>
          <p:nvPr/>
        </p:nvSpPr>
        <p:spPr>
          <a:xfrm>
            <a:off x="4195983" y="1081646"/>
            <a:ext cx="118522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Franklin Gothic" panose="02000003060000020004" pitchFamily="2" charset="0"/>
              </a:rPr>
              <a:t> ≤ 20 </a:t>
            </a:r>
            <a:r>
              <a:rPr lang="fi-FI" sz="1200" b="1" dirty="0" err="1">
                <a:latin typeface="Franklin Gothic" panose="02000003060000020004" pitchFamily="2" charset="0"/>
              </a:rPr>
              <a:t>year</a:t>
            </a:r>
            <a:r>
              <a:rPr lang="fi-FI" sz="1200" b="1" dirty="0">
                <a:latin typeface="Franklin Gothic" panose="02000003060000020004" pitchFamily="2" charset="0"/>
              </a:rPr>
              <a:t> </a:t>
            </a:r>
            <a:r>
              <a:rPr lang="fi-FI" sz="1200" b="1" dirty="0" err="1">
                <a:latin typeface="Franklin Gothic" panose="02000003060000020004" pitchFamily="2" charset="0"/>
              </a:rPr>
              <a:t>old</a:t>
            </a:r>
            <a:endParaRPr lang="fi-FI" sz="1200" b="1" dirty="0">
              <a:latin typeface="Franklin Gothic" panose="02000003060000020004" pitchFamily="2" charset="0"/>
            </a:endParaRPr>
          </a:p>
          <a:p>
            <a:endParaRPr lang="fi-FI" sz="1000" dirty="0">
              <a:latin typeface="Franklin Gothic" panose="02000003060000020004" pitchFamily="2" charset="0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09E652F-6BC9-BF6D-3D45-8988232BAAD6}"/>
              </a:ext>
            </a:extLst>
          </p:cNvPr>
          <p:cNvSpPr txBox="1"/>
          <p:nvPr/>
        </p:nvSpPr>
        <p:spPr>
          <a:xfrm>
            <a:off x="5481363" y="1081646"/>
            <a:ext cx="118522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Franklin Gothic" panose="02000003060000020004" pitchFamily="2" charset="0"/>
              </a:rPr>
              <a:t>21-24 </a:t>
            </a:r>
            <a:r>
              <a:rPr lang="fi-FI" sz="1200" b="1" dirty="0" err="1">
                <a:latin typeface="Franklin Gothic" panose="02000003060000020004" pitchFamily="2" charset="0"/>
              </a:rPr>
              <a:t>year</a:t>
            </a:r>
            <a:r>
              <a:rPr lang="fi-FI" sz="1200" b="1" dirty="0">
                <a:latin typeface="Franklin Gothic" panose="02000003060000020004" pitchFamily="2" charset="0"/>
              </a:rPr>
              <a:t> </a:t>
            </a:r>
            <a:r>
              <a:rPr lang="fi-FI" sz="1200" b="1" dirty="0" err="1">
                <a:latin typeface="Franklin Gothic" panose="02000003060000020004" pitchFamily="2" charset="0"/>
              </a:rPr>
              <a:t>old</a:t>
            </a:r>
            <a:endParaRPr lang="fi-FI" sz="1200" b="1" dirty="0">
              <a:latin typeface="Franklin Gothic" panose="02000003060000020004" pitchFamily="2" charset="0"/>
            </a:endParaRPr>
          </a:p>
          <a:p>
            <a:endParaRPr lang="fi-FI" sz="1000" dirty="0">
              <a:latin typeface="Franklin Gothic" panose="02000003060000020004" pitchFamily="2" charset="0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2FEC005-CC98-A1CB-8D1E-352D0D7625E1}"/>
              </a:ext>
            </a:extLst>
          </p:cNvPr>
          <p:cNvSpPr txBox="1"/>
          <p:nvPr/>
        </p:nvSpPr>
        <p:spPr>
          <a:xfrm>
            <a:off x="6769229" y="1081646"/>
            <a:ext cx="118522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Franklin Gothic" panose="02000003060000020004" pitchFamily="2" charset="0"/>
              </a:rPr>
              <a:t> </a:t>
            </a:r>
            <a:r>
              <a:rPr lang="fi-FI" sz="1200" b="1" dirty="0">
                <a:latin typeface="Franklin Gothic" panose="02000003060000020004" pitchFamily="2" charset="0"/>
              </a:rPr>
              <a:t>≥ 25 </a:t>
            </a:r>
            <a:r>
              <a:rPr lang="fi-FI" sz="1200" b="1" dirty="0" err="1">
                <a:latin typeface="Franklin Gothic" panose="02000003060000020004" pitchFamily="2" charset="0"/>
              </a:rPr>
              <a:t>year</a:t>
            </a:r>
            <a:r>
              <a:rPr lang="fi-FI" sz="1200" b="1" dirty="0">
                <a:latin typeface="Franklin Gothic" panose="02000003060000020004" pitchFamily="2" charset="0"/>
              </a:rPr>
              <a:t> </a:t>
            </a:r>
            <a:r>
              <a:rPr lang="fi-FI" sz="1200" b="1" dirty="0" err="1">
                <a:latin typeface="Franklin Gothic" panose="02000003060000020004" pitchFamily="2" charset="0"/>
              </a:rPr>
              <a:t>old</a:t>
            </a:r>
            <a:endParaRPr lang="fi-FI" sz="1200" b="1" dirty="0">
              <a:latin typeface="Franklin Gothic" panose="02000003060000020004" pitchFamily="2" charset="0"/>
            </a:endParaRPr>
          </a:p>
          <a:p>
            <a:endParaRPr lang="fi-FI" sz="1000" dirty="0">
              <a:latin typeface="Franklin Gothic" panose="02000003060000020004" pitchFamily="2" charset="0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CD98AEB8-73A3-E4C2-789A-BAF0ED421485}"/>
              </a:ext>
            </a:extLst>
          </p:cNvPr>
          <p:cNvSpPr txBox="1"/>
          <p:nvPr/>
        </p:nvSpPr>
        <p:spPr>
          <a:xfrm>
            <a:off x="8076634" y="1081646"/>
            <a:ext cx="118522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Franklin Gothic" panose="02000003060000020004" pitchFamily="2" charset="0"/>
              </a:rPr>
              <a:t> ≤ 20 </a:t>
            </a:r>
            <a:r>
              <a:rPr lang="fi-FI" sz="1200" b="1" dirty="0" err="1">
                <a:latin typeface="Franklin Gothic" panose="02000003060000020004" pitchFamily="2" charset="0"/>
              </a:rPr>
              <a:t>year</a:t>
            </a:r>
            <a:r>
              <a:rPr lang="fi-FI" sz="1200" b="1" dirty="0">
                <a:latin typeface="Franklin Gothic" panose="02000003060000020004" pitchFamily="2" charset="0"/>
              </a:rPr>
              <a:t> </a:t>
            </a:r>
            <a:r>
              <a:rPr lang="fi-FI" sz="1200" b="1" dirty="0" err="1">
                <a:latin typeface="Franklin Gothic" panose="02000003060000020004" pitchFamily="2" charset="0"/>
              </a:rPr>
              <a:t>old</a:t>
            </a:r>
            <a:endParaRPr lang="fi-FI" sz="1200" b="1" dirty="0">
              <a:latin typeface="Franklin Gothic" panose="02000003060000020004" pitchFamily="2" charset="0"/>
            </a:endParaRPr>
          </a:p>
          <a:p>
            <a:endParaRPr lang="fi-FI" sz="1000" dirty="0">
              <a:latin typeface="Franklin Gothic" panose="02000003060000020004" pitchFamily="2" charset="0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261921A-EDE7-888D-565A-2811A013E47A}"/>
              </a:ext>
            </a:extLst>
          </p:cNvPr>
          <p:cNvSpPr txBox="1"/>
          <p:nvPr/>
        </p:nvSpPr>
        <p:spPr>
          <a:xfrm>
            <a:off x="9384039" y="1082453"/>
            <a:ext cx="118522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Franklin Gothic" panose="02000003060000020004" pitchFamily="2" charset="0"/>
              </a:rPr>
              <a:t>21-24 </a:t>
            </a:r>
            <a:r>
              <a:rPr lang="fi-FI" sz="1200" b="1" dirty="0" err="1">
                <a:latin typeface="Franklin Gothic" panose="02000003060000020004" pitchFamily="2" charset="0"/>
              </a:rPr>
              <a:t>year</a:t>
            </a:r>
            <a:r>
              <a:rPr lang="fi-FI" sz="1200" b="1" dirty="0">
                <a:latin typeface="Franklin Gothic" panose="02000003060000020004" pitchFamily="2" charset="0"/>
              </a:rPr>
              <a:t> </a:t>
            </a:r>
            <a:r>
              <a:rPr lang="fi-FI" sz="1200" b="1" dirty="0" err="1">
                <a:latin typeface="Franklin Gothic" panose="02000003060000020004" pitchFamily="2" charset="0"/>
              </a:rPr>
              <a:t>old</a:t>
            </a:r>
            <a:endParaRPr lang="fi-FI" sz="1200" b="1" dirty="0">
              <a:latin typeface="Franklin Gothic" panose="02000003060000020004" pitchFamily="2" charset="0"/>
            </a:endParaRPr>
          </a:p>
          <a:p>
            <a:endParaRPr lang="fi-FI" sz="1000" dirty="0">
              <a:latin typeface="Franklin Gothic" panose="02000003060000020004" pitchFamily="2" charset="0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0044F81D-1276-C0F8-978A-1A8237C1B1F4}"/>
              </a:ext>
            </a:extLst>
          </p:cNvPr>
          <p:cNvSpPr txBox="1"/>
          <p:nvPr/>
        </p:nvSpPr>
        <p:spPr>
          <a:xfrm>
            <a:off x="10691444" y="1081646"/>
            <a:ext cx="118522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Franklin Gothic" panose="02000003060000020004" pitchFamily="2" charset="0"/>
              </a:rPr>
              <a:t> ≥ 25 </a:t>
            </a:r>
            <a:r>
              <a:rPr lang="fi-FI" sz="1200" b="1" dirty="0" err="1">
                <a:latin typeface="Franklin Gothic" panose="02000003060000020004" pitchFamily="2" charset="0"/>
              </a:rPr>
              <a:t>year</a:t>
            </a:r>
            <a:r>
              <a:rPr lang="fi-FI" sz="1200" b="1" dirty="0">
                <a:latin typeface="Franklin Gothic" panose="02000003060000020004" pitchFamily="2" charset="0"/>
              </a:rPr>
              <a:t> </a:t>
            </a:r>
            <a:r>
              <a:rPr lang="fi-FI" sz="1200" b="1" dirty="0" err="1">
                <a:latin typeface="Franklin Gothic" panose="02000003060000020004" pitchFamily="2" charset="0"/>
              </a:rPr>
              <a:t>old</a:t>
            </a:r>
            <a:endParaRPr lang="fi-FI" sz="1200" b="1" dirty="0">
              <a:latin typeface="Franklin Gothic" panose="02000003060000020004" pitchFamily="2" charset="0"/>
            </a:endParaRPr>
          </a:p>
          <a:p>
            <a:endParaRPr lang="fi-FI" sz="1000" dirty="0">
              <a:latin typeface="Franklin Gothic" panose="02000003060000020004" pitchFamily="2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AA30EAA1-3ACE-5517-8BE8-1FB365730EF2}"/>
              </a:ext>
            </a:extLst>
          </p:cNvPr>
          <p:cNvSpPr txBox="1"/>
          <p:nvPr/>
        </p:nvSpPr>
        <p:spPr>
          <a:xfrm>
            <a:off x="2290194" y="1266014"/>
            <a:ext cx="178360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000" dirty="0" err="1">
                <a:latin typeface="Franklin Gothic" panose="02000003060000020004" pitchFamily="2" charset="0"/>
              </a:rPr>
              <a:t>Region</a:t>
            </a:r>
            <a:endParaRPr lang="fi-FI" sz="1000" dirty="0">
              <a:latin typeface="Franklin Gothic" panose="02000003060000020004" pitchFamily="2" charset="0"/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A8A04642-99A3-45AF-7BDB-B8CA22DCE615}"/>
              </a:ext>
            </a:extLst>
          </p:cNvPr>
          <p:cNvSpPr/>
          <p:nvPr/>
        </p:nvSpPr>
        <p:spPr>
          <a:xfrm>
            <a:off x="4595162" y="3908452"/>
            <a:ext cx="429844" cy="261610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E6920CA6-C113-9273-72E9-337510DB0B18}"/>
              </a:ext>
            </a:extLst>
          </p:cNvPr>
          <p:cNvSpPr/>
          <p:nvPr/>
        </p:nvSpPr>
        <p:spPr>
          <a:xfrm>
            <a:off x="8536887" y="3908452"/>
            <a:ext cx="429844" cy="261610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628242BD-FB24-658A-8A73-DF105F9E79EB}"/>
              </a:ext>
            </a:extLst>
          </p:cNvPr>
          <p:cNvSpPr/>
          <p:nvPr/>
        </p:nvSpPr>
        <p:spPr>
          <a:xfrm>
            <a:off x="7188481" y="3908452"/>
            <a:ext cx="429844" cy="26161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66CC841F-BEEA-D64B-D45D-438FA6460240}"/>
              </a:ext>
            </a:extLst>
          </p:cNvPr>
          <p:cNvSpPr/>
          <p:nvPr/>
        </p:nvSpPr>
        <p:spPr>
          <a:xfrm>
            <a:off x="11199816" y="3908452"/>
            <a:ext cx="429844" cy="26161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909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River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BA00"/>
      </a:accent1>
      <a:accent2>
        <a:srgbClr val="75C9DA"/>
      </a:accent2>
      <a:accent3>
        <a:srgbClr val="C6549A"/>
      </a:accent3>
      <a:accent4>
        <a:srgbClr val="95817B"/>
      </a:accent4>
      <a:accent5>
        <a:srgbClr val="EA5656"/>
      </a:accent5>
      <a:accent6>
        <a:srgbClr val="F5C15D"/>
      </a:accent6>
      <a:hlink>
        <a:srgbClr val="C00000"/>
      </a:hlink>
      <a:folHlink>
        <a:srgbClr val="005C66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veria PowerPoint 2022.potx" id="{088777A6-065A-4047-8840-5FE11A967F31}" vid="{089694F1-BCA3-4159-AA39-022F5853B70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Riveria PowerPoint 2022</Template>
  <TotalTime>1378</TotalTime>
  <Words>1856</Words>
  <Application>Microsoft Office PowerPoint</Application>
  <PresentationFormat>Laajakuva</PresentationFormat>
  <Paragraphs>389</Paragraphs>
  <Slides>26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8" baseType="lpstr">
      <vt:lpstr>Arial</vt:lpstr>
      <vt:lpstr>Calibri</vt:lpstr>
      <vt:lpstr>Franklin Gothic</vt:lpstr>
      <vt:lpstr>Franklin Gothic Book</vt:lpstr>
      <vt:lpstr>Franklin Gothic Demi</vt:lpstr>
      <vt:lpstr>Franklin Gothic Heavy</vt:lpstr>
      <vt:lpstr>Franklin Gothic Medium</vt:lpstr>
      <vt:lpstr>Georgia</vt:lpstr>
      <vt:lpstr>Roboto</vt:lpstr>
      <vt:lpstr>Trebuchet MS</vt:lpstr>
      <vt:lpstr>Wingdings</vt:lpstr>
      <vt:lpstr>Office-teema</vt:lpstr>
      <vt:lpstr>PowerPoint-esitys</vt:lpstr>
      <vt:lpstr>PowerPoint-esitys</vt:lpstr>
      <vt:lpstr>PowerPoint-esitys</vt:lpstr>
      <vt:lpstr>Education system in Finland</vt:lpstr>
      <vt:lpstr>Financing of VET</vt:lpstr>
      <vt:lpstr>Distribution of funding  between  municipalities and the state 2023</vt:lpstr>
      <vt:lpstr>PowerPoint-esitys</vt:lpstr>
      <vt:lpstr>PowerPoint-esitys</vt:lpstr>
      <vt:lpstr>PowerPoint-esitys</vt:lpstr>
      <vt:lpstr>PowerPoint-esitys</vt:lpstr>
      <vt:lpstr>The foundation of Finnish VET</vt:lpstr>
      <vt:lpstr>PowerPoint-esitys</vt:lpstr>
      <vt:lpstr>PowerPoint-esitys</vt:lpstr>
      <vt:lpstr>North Karelia Municipal Education and Training Consortium </vt:lpstr>
      <vt:lpstr>Our organisation</vt:lpstr>
      <vt:lpstr>Process of VET provision</vt:lpstr>
      <vt:lpstr>PowerPoint-esitys</vt:lpstr>
      <vt:lpstr>VET - Riveria’s core process</vt:lpstr>
      <vt:lpstr>PowerPoint-esitys</vt:lpstr>
      <vt:lpstr>PowerPoint-esitys</vt:lpstr>
      <vt:lpstr>PowerPoint-esitys</vt:lpstr>
      <vt:lpstr>PARTNERSHIP  AGREEMENT</vt:lpstr>
      <vt:lpstr>PowerPoint-esitys</vt:lpstr>
      <vt:lpstr>Network think tank  North Karelia, approx. 1,200 respondents</vt:lpstr>
      <vt:lpstr> THE GOVERNMENTAL PROGRAMME, NEW 2023  (VET)</vt:lpstr>
      <vt:lpstr>Always present to the learner  and  open to working life.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Räty Katri</dc:creator>
  <cp:lastModifiedBy>Räty Katri</cp:lastModifiedBy>
  <cp:revision>81</cp:revision>
  <cp:lastPrinted>2023-11-11T14:25:32Z</cp:lastPrinted>
  <dcterms:created xsi:type="dcterms:W3CDTF">2022-09-29T05:38:49Z</dcterms:created>
  <dcterms:modified xsi:type="dcterms:W3CDTF">2023-11-15T06:36:13Z</dcterms:modified>
</cp:coreProperties>
</file>