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1" r:id="rId3"/>
    <p:sldId id="267" r:id="rId4"/>
    <p:sldId id="257" r:id="rId5"/>
    <p:sldId id="258" r:id="rId6"/>
    <p:sldId id="259" r:id="rId7"/>
    <p:sldId id="260" r:id="rId8"/>
    <p:sldId id="269" r:id="rId9"/>
    <p:sldId id="261" r:id="rId10"/>
    <p:sldId id="262" r:id="rId11"/>
    <p:sldId id="263" r:id="rId12"/>
    <p:sldId id="264" r:id="rId13"/>
    <p:sldId id="265" r:id="rId14"/>
    <p:sldId id="270" r:id="rId15"/>
    <p:sldId id="268" r:id="rId16"/>
    <p:sldId id="266"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3" d="100"/>
          <a:sy n="63" d="100"/>
        </p:scale>
        <p:origin x="76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11/21/2023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11/21/2023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11/21/2023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11/21/2023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11/21/2023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11/21/2023</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unesco.org/new/en/education/themes/education-building-blocks/tve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954338"/>
            <a:ext cx="8407399" cy="1903613"/>
          </a:xfrm>
        </p:spPr>
        <p:txBody>
          <a:bodyPr>
            <a:normAutofit/>
          </a:bodyPr>
          <a:lstStyle/>
          <a:p>
            <a:pPr algn="ctr"/>
            <a:r>
              <a:rPr lang="en-GB" sz="3200" b="1" dirty="0"/>
              <a:t>VET FOR SUSTAINABLE AND STRONG ECONOMY: ROLES OF STAKEHOLDERS</a:t>
            </a:r>
            <a:br>
              <a:rPr lang="en-GB" sz="3200" b="1" dirty="0"/>
            </a:br>
            <a:r>
              <a:rPr lang="en-GB" sz="3200" b="1" dirty="0"/>
              <a:t>									  </a:t>
            </a:r>
            <a:r>
              <a:rPr lang="en-GB" sz="1600" b="1" dirty="0"/>
              <a:t>not</a:t>
            </a:r>
            <a:r>
              <a:rPr lang="en-GB" sz="3200" b="1" dirty="0"/>
              <a:t> </a:t>
            </a:r>
            <a:r>
              <a:rPr lang="en-GB" sz="1600" b="1" i="1" dirty="0"/>
              <a:t>Shareholders?</a:t>
            </a:r>
          </a:p>
        </p:txBody>
      </p:sp>
      <p:sp>
        <p:nvSpPr>
          <p:cNvPr id="3" name="Subtitle 2"/>
          <p:cNvSpPr>
            <a:spLocks noGrp="1"/>
          </p:cNvSpPr>
          <p:nvPr>
            <p:ph type="subTitle" idx="1"/>
          </p:nvPr>
        </p:nvSpPr>
        <p:spPr/>
        <p:txBody>
          <a:bodyPr>
            <a:normAutofit/>
          </a:bodyPr>
          <a:lstStyle/>
          <a:p>
            <a:r>
              <a:rPr lang="en-GB" sz="1600" b="1" dirty="0"/>
              <a:t>Professor Joachim James Calleja</a:t>
            </a:r>
          </a:p>
          <a:p>
            <a:r>
              <a:rPr lang="en-GB" sz="1600" dirty="0"/>
              <a:t>Principal/CEO Malta College of Arts, Science and Technology</a:t>
            </a:r>
          </a:p>
          <a:p>
            <a:r>
              <a:rPr lang="en-GB" sz="1600" dirty="0"/>
              <a:t>President EfVET (Brussels)</a:t>
            </a:r>
          </a:p>
        </p:txBody>
      </p:sp>
    </p:spTree>
    <p:extLst>
      <p:ext uri="{BB962C8B-B14F-4D97-AF65-F5344CB8AC3E}">
        <p14:creationId xmlns:p14="http://schemas.microsoft.com/office/powerpoint/2010/main" val="24943484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VET is about teacher/mentor training for sustainable economies</a:t>
            </a:r>
          </a:p>
        </p:txBody>
      </p:sp>
      <p:sp>
        <p:nvSpPr>
          <p:cNvPr id="3" name="Content Placeholder 2"/>
          <p:cNvSpPr>
            <a:spLocks noGrp="1"/>
          </p:cNvSpPr>
          <p:nvPr>
            <p:ph idx="1"/>
          </p:nvPr>
        </p:nvSpPr>
        <p:spPr>
          <a:xfrm>
            <a:off x="606393" y="1905000"/>
            <a:ext cx="11271182" cy="4630554"/>
          </a:xfrm>
        </p:spPr>
        <p:txBody>
          <a:bodyPr>
            <a:normAutofit/>
          </a:bodyPr>
          <a:lstStyle/>
          <a:p>
            <a:r>
              <a:rPr lang="en-GB" sz="2400" b="0" i="0" dirty="0">
                <a:solidFill>
                  <a:srgbClr val="4D5156"/>
                </a:solidFill>
                <a:effectLst/>
                <a:latin typeface="Google Sans"/>
              </a:rPr>
              <a:t>When sustainable development is used </a:t>
            </a:r>
            <a:r>
              <a:rPr lang="en-GB" sz="2400" b="1" i="0" dirty="0">
                <a:solidFill>
                  <a:srgbClr val="4D5156"/>
                </a:solidFill>
                <a:effectLst/>
                <a:latin typeface="Google Sans"/>
              </a:rPr>
              <a:t>to help industries grow and adapt to new challenges</a:t>
            </a:r>
            <a:r>
              <a:rPr lang="en-GB" sz="2400" b="0" i="0" dirty="0">
                <a:solidFill>
                  <a:srgbClr val="4D5156"/>
                </a:solidFill>
                <a:effectLst/>
                <a:latin typeface="Google Sans"/>
              </a:rPr>
              <a:t>, it can </a:t>
            </a:r>
            <a:r>
              <a:rPr lang="en-GB" sz="2400" b="0" i="0" dirty="0">
                <a:solidFill>
                  <a:srgbClr val="040C28"/>
                </a:solidFill>
                <a:effectLst/>
                <a:latin typeface="Google Sans"/>
              </a:rPr>
              <a:t>provide protection for natural resources and increased availability of materials</a:t>
            </a:r>
            <a:r>
              <a:rPr lang="en-GB" sz="2400" b="0" i="0" dirty="0">
                <a:solidFill>
                  <a:srgbClr val="4D5156"/>
                </a:solidFill>
                <a:effectLst/>
                <a:latin typeface="Google Sans"/>
              </a:rPr>
              <a:t> – which spur additional savings, revenue growth, and further economic development.</a:t>
            </a:r>
          </a:p>
          <a:p>
            <a:pPr marL="0" indent="0" algn="ctr">
              <a:buNone/>
            </a:pPr>
            <a:r>
              <a:rPr lang="en-GB" sz="2800" dirty="0">
                <a:solidFill>
                  <a:srgbClr val="4D5156"/>
                </a:solidFill>
                <a:latin typeface="Google Sans"/>
              </a:rPr>
              <a:t>ARE TEACHERS TRAINED </a:t>
            </a:r>
            <a:r>
              <a:rPr lang="en-GB" sz="2800" b="1" u="sng" dirty="0">
                <a:solidFill>
                  <a:srgbClr val="4D5156"/>
                </a:solidFill>
                <a:latin typeface="Google Sans"/>
              </a:rPr>
              <a:t>ENOUGH</a:t>
            </a:r>
            <a:r>
              <a:rPr lang="en-GB" sz="2800" dirty="0">
                <a:solidFill>
                  <a:srgbClr val="4D5156"/>
                </a:solidFill>
                <a:latin typeface="Google Sans"/>
              </a:rPr>
              <a:t> TO HELP LEARNERS </a:t>
            </a:r>
          </a:p>
          <a:p>
            <a:pPr marL="0" indent="0" algn="ctr">
              <a:buNone/>
            </a:pPr>
            <a:r>
              <a:rPr lang="en-GB" sz="2800" dirty="0">
                <a:solidFill>
                  <a:srgbClr val="4D5156"/>
                </a:solidFill>
                <a:latin typeface="Google Sans"/>
              </a:rPr>
              <a:t>ACHIEVE SKILLS FOR THE 21</a:t>
            </a:r>
            <a:r>
              <a:rPr lang="en-GB" sz="2800" baseline="30000" dirty="0">
                <a:solidFill>
                  <a:srgbClr val="4D5156"/>
                </a:solidFill>
                <a:latin typeface="Google Sans"/>
              </a:rPr>
              <a:t>ST</a:t>
            </a:r>
            <a:r>
              <a:rPr lang="en-GB" sz="2800" dirty="0">
                <a:solidFill>
                  <a:srgbClr val="4D5156"/>
                </a:solidFill>
                <a:latin typeface="Google Sans"/>
              </a:rPr>
              <a:t> CENTURY? </a:t>
            </a:r>
          </a:p>
          <a:p>
            <a:pPr marL="0" indent="0" algn="ctr">
              <a:buNone/>
            </a:pPr>
            <a:endParaRPr lang="en-GB" sz="2800" dirty="0">
              <a:solidFill>
                <a:srgbClr val="4D5156"/>
              </a:solidFill>
              <a:latin typeface="Google Sans"/>
            </a:endParaRPr>
          </a:p>
          <a:p>
            <a:pPr marL="0" indent="0" algn="ctr">
              <a:buNone/>
            </a:pPr>
            <a:r>
              <a:rPr lang="en-GB" sz="2800" dirty="0"/>
              <a:t>TEACHER’S NEW ROLE: CREATOR OF SKILLS SET</a:t>
            </a:r>
          </a:p>
          <a:p>
            <a:pPr marL="0" indent="0" algn="ctr">
              <a:buNone/>
            </a:pPr>
            <a:r>
              <a:rPr lang="en-GB" sz="2000" dirty="0"/>
              <a:t>THINKING, SPEAKING, LISTENING, WRITING, INTERACTING, CREATING, ENTREPRENEURING…THE SKILLS OF THE 21</a:t>
            </a:r>
            <a:r>
              <a:rPr lang="en-GB" sz="2000" baseline="30000" dirty="0"/>
              <a:t>ST</a:t>
            </a:r>
            <a:r>
              <a:rPr lang="en-GB" sz="2000" dirty="0"/>
              <a:t> CENTURY.</a:t>
            </a:r>
          </a:p>
        </p:txBody>
      </p:sp>
    </p:spTree>
    <p:extLst>
      <p:ext uri="{BB962C8B-B14F-4D97-AF65-F5344CB8AC3E}">
        <p14:creationId xmlns:p14="http://schemas.microsoft.com/office/powerpoint/2010/main" val="36722787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6177" y="624110"/>
            <a:ext cx="9608435" cy="1280890"/>
          </a:xfrm>
        </p:spPr>
        <p:txBody>
          <a:bodyPr/>
          <a:lstStyle/>
          <a:p>
            <a:r>
              <a:rPr lang="en-GB" b="1" dirty="0"/>
              <a:t>Resourcing VET educational institutions</a:t>
            </a:r>
          </a:p>
        </p:txBody>
      </p:sp>
      <p:sp>
        <p:nvSpPr>
          <p:cNvPr id="3" name="Content Placeholder 2"/>
          <p:cNvSpPr>
            <a:spLocks noGrp="1"/>
          </p:cNvSpPr>
          <p:nvPr>
            <p:ph idx="1"/>
          </p:nvPr>
        </p:nvSpPr>
        <p:spPr>
          <a:xfrm>
            <a:off x="798897" y="2133599"/>
            <a:ext cx="11030551" cy="4276825"/>
          </a:xfrm>
        </p:spPr>
        <p:txBody>
          <a:bodyPr>
            <a:normAutofit lnSpcReduction="10000"/>
          </a:bodyPr>
          <a:lstStyle/>
          <a:p>
            <a:pPr marL="0" indent="0" algn="ctr">
              <a:buNone/>
            </a:pPr>
            <a:r>
              <a:rPr lang="en-GB" sz="2800" dirty="0"/>
              <a:t>WHAT </a:t>
            </a:r>
            <a:r>
              <a:rPr lang="en-GB" sz="2800" b="1" dirty="0"/>
              <a:t>RESOURCES</a:t>
            </a:r>
            <a:r>
              <a:rPr lang="en-GB" sz="2800" dirty="0"/>
              <a:t> ARE BEING ALLOCATED TO VOCATIONAL EDUCATION AND TRAINING COMPARED TO OTHER SECTORS?</a:t>
            </a:r>
          </a:p>
          <a:p>
            <a:pPr marL="0" indent="0" algn="ctr">
              <a:buNone/>
            </a:pPr>
            <a:r>
              <a:rPr lang="en-GB" sz="2800" dirty="0"/>
              <a:t>Can the allocation of current resources create mindsets that sustain economic growth while respecting natural cycles?</a:t>
            </a:r>
          </a:p>
          <a:p>
            <a:pPr marL="0" indent="0" algn="ctr">
              <a:buNone/>
            </a:pPr>
            <a:endParaRPr lang="en-GB" sz="2800" dirty="0"/>
          </a:p>
          <a:p>
            <a:pPr marL="0" indent="0" algn="ctr">
              <a:buNone/>
            </a:pPr>
            <a:r>
              <a:rPr lang="en-GB" sz="2800" dirty="0"/>
              <a:t>MORE ARTIFICIAL INTELLIGENCE IN SCHOOLS, MORE TEACHER-TIME WITH STUDENTS, MORE INTERACTION WITH INDUSTRIES, MORE RESOURCES FOR INNOVATION…MORE INFORMAL LEARNING OF TRADITIONAL TRADES.</a:t>
            </a:r>
          </a:p>
        </p:txBody>
      </p:sp>
    </p:spTree>
    <p:extLst>
      <p:ext uri="{BB962C8B-B14F-4D97-AF65-F5344CB8AC3E}">
        <p14:creationId xmlns:p14="http://schemas.microsoft.com/office/powerpoint/2010/main" val="38620620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6561" y="624110"/>
            <a:ext cx="9818052" cy="1280890"/>
          </a:xfrm>
        </p:spPr>
        <p:txBody>
          <a:bodyPr>
            <a:normAutofit fontScale="90000"/>
          </a:bodyPr>
          <a:lstStyle/>
          <a:p>
            <a:pPr algn="ctr"/>
            <a:r>
              <a:rPr lang="en-GB" b="1" dirty="0"/>
              <a:t>VET is about UPDATED curricula and UPDATED pedagogies and modes of learning</a:t>
            </a:r>
          </a:p>
        </p:txBody>
      </p:sp>
      <p:sp>
        <p:nvSpPr>
          <p:cNvPr id="3" name="Content Placeholder 2"/>
          <p:cNvSpPr>
            <a:spLocks noGrp="1"/>
          </p:cNvSpPr>
          <p:nvPr>
            <p:ph idx="1"/>
          </p:nvPr>
        </p:nvSpPr>
        <p:spPr>
          <a:xfrm>
            <a:off x="625641" y="2133600"/>
            <a:ext cx="11405937" cy="4373078"/>
          </a:xfrm>
        </p:spPr>
        <p:txBody>
          <a:bodyPr>
            <a:normAutofit/>
          </a:bodyPr>
          <a:lstStyle/>
          <a:p>
            <a:pPr algn="just"/>
            <a:r>
              <a:rPr lang="en-GB" b="0" i="0" dirty="0">
                <a:solidFill>
                  <a:srgbClr val="212529"/>
                </a:solidFill>
                <a:effectLst/>
                <a:latin typeface="Arial" panose="020B0604020202020204" pitchFamily="34" charset="0"/>
              </a:rPr>
              <a:t>Steven Johnson, in his book </a:t>
            </a:r>
            <a:r>
              <a:rPr lang="en-GB" b="1" i="1" dirty="0">
                <a:solidFill>
                  <a:srgbClr val="212529"/>
                </a:solidFill>
                <a:effectLst/>
                <a:latin typeface="Arial" panose="020B0604020202020204" pitchFamily="34" charset="0"/>
              </a:rPr>
              <a:t>Where Good Ideas Come From</a:t>
            </a:r>
            <a:r>
              <a:rPr lang="en-GB" b="0" i="0" dirty="0">
                <a:solidFill>
                  <a:srgbClr val="212529"/>
                </a:solidFill>
                <a:effectLst/>
                <a:latin typeface="Arial" panose="020B0604020202020204" pitchFamily="34" charset="0"/>
              </a:rPr>
              <a:t>, closes his TED Talk with the tagline: “</a:t>
            </a:r>
            <a:r>
              <a:rPr lang="en-GB" b="0" i="0" dirty="0">
                <a:solidFill>
                  <a:srgbClr val="212529"/>
                </a:solidFill>
                <a:effectLst/>
                <a:highlight>
                  <a:srgbClr val="FFFF00"/>
                </a:highlight>
                <a:latin typeface="Arial" panose="020B0604020202020204" pitchFamily="34" charset="0"/>
              </a:rPr>
              <a:t>Chance favours the connected mind</a:t>
            </a:r>
            <a:r>
              <a:rPr lang="en-GB" b="0" i="0" dirty="0">
                <a:solidFill>
                  <a:srgbClr val="212529"/>
                </a:solidFill>
                <a:effectLst/>
                <a:latin typeface="Arial" panose="020B0604020202020204" pitchFamily="34" charset="0"/>
              </a:rPr>
              <a:t>.” By “connected,” the author means connected in the sense of being integrative, making connections between things that seem dissimilar. Second, he means connected in the sense of being socially networked.</a:t>
            </a:r>
          </a:p>
          <a:p>
            <a:pPr algn="just"/>
            <a:r>
              <a:rPr lang="en-GB" b="1" i="0" dirty="0">
                <a:solidFill>
                  <a:srgbClr val="212529"/>
                </a:solidFill>
                <a:effectLst/>
                <a:latin typeface="Arial" panose="020B0604020202020204" pitchFamily="34" charset="0"/>
              </a:rPr>
              <a:t>The modern world is constantly changing and evolving</a:t>
            </a:r>
            <a:r>
              <a:rPr lang="en-GB" b="0" i="0" dirty="0">
                <a:solidFill>
                  <a:srgbClr val="212529"/>
                </a:solidFill>
                <a:effectLst/>
                <a:latin typeface="Arial" panose="020B0604020202020204" pitchFamily="34" charset="0"/>
              </a:rPr>
              <a:t>. </a:t>
            </a:r>
            <a:r>
              <a:rPr lang="en-GB" b="0" i="0" u="sng" dirty="0">
                <a:solidFill>
                  <a:srgbClr val="212529"/>
                </a:solidFill>
                <a:effectLst/>
                <a:latin typeface="Arial" panose="020B0604020202020204" pitchFamily="34" charset="0"/>
              </a:rPr>
              <a:t>Things happen almost too quickly to assimilate</a:t>
            </a:r>
            <a:r>
              <a:rPr lang="en-GB" b="0" i="0" dirty="0">
                <a:solidFill>
                  <a:srgbClr val="212529"/>
                </a:solidFill>
                <a:effectLst/>
                <a:latin typeface="Arial" panose="020B0604020202020204" pitchFamily="34" charset="0"/>
              </a:rPr>
              <a:t>, another rapidly supersedes one development, and </a:t>
            </a:r>
            <a:r>
              <a:rPr lang="en-GB" b="0" i="0" u="sng" dirty="0">
                <a:solidFill>
                  <a:srgbClr val="212529"/>
                </a:solidFill>
                <a:effectLst/>
                <a:latin typeface="Arial" panose="020B0604020202020204" pitchFamily="34" charset="0"/>
              </a:rPr>
              <a:t>channels of communication have become ultra-fast</a:t>
            </a:r>
            <a:r>
              <a:rPr lang="en-GB" b="0" i="0" dirty="0">
                <a:solidFill>
                  <a:srgbClr val="212529"/>
                </a:solidFill>
                <a:effectLst/>
                <a:latin typeface="Arial" panose="020B0604020202020204" pitchFamily="34" charset="0"/>
              </a:rPr>
              <a:t>. Our educational systems are up in a world of sophisticated and constantly improving technologies, including the web, smartphones, e-learning, and distance education. These circumstances demand that the </a:t>
            </a:r>
            <a:r>
              <a:rPr lang="en-GB" b="1" i="0" dirty="0">
                <a:solidFill>
                  <a:srgbClr val="212529"/>
                </a:solidFill>
                <a:effectLst/>
                <a:latin typeface="Arial" panose="020B0604020202020204" pitchFamily="34" charset="0"/>
              </a:rPr>
              <a:t>educational system in its different levels must continually seek ways to keep up </a:t>
            </a:r>
            <a:r>
              <a:rPr lang="en-GB" b="0" i="0" dirty="0">
                <a:solidFill>
                  <a:srgbClr val="212529"/>
                </a:solidFill>
                <a:effectLst/>
                <a:latin typeface="Arial" panose="020B0604020202020204" pitchFamily="34" charset="0"/>
              </a:rPr>
              <a:t>to date with current trends and methods that meets student’s needs.</a:t>
            </a:r>
          </a:p>
          <a:p>
            <a:pPr algn="just"/>
            <a:r>
              <a:rPr lang="en-GB" b="0" i="0" dirty="0">
                <a:solidFill>
                  <a:srgbClr val="212529"/>
                </a:solidFill>
                <a:effectLst/>
                <a:latin typeface="Arial" panose="020B0604020202020204" pitchFamily="34" charset="0"/>
              </a:rPr>
              <a:t>Promote and create a learning environment that leads the students to experiment with Innovative methods and practices.</a:t>
            </a:r>
          </a:p>
          <a:p>
            <a:pPr algn="just"/>
            <a:r>
              <a:rPr lang="en-GB" b="0" i="0" dirty="0">
                <a:solidFill>
                  <a:srgbClr val="212529"/>
                </a:solidFill>
                <a:effectLst/>
                <a:latin typeface="Arial" panose="020B0604020202020204" pitchFamily="34" charset="0"/>
              </a:rPr>
              <a:t>Create tools for communication, collaboration, and teamwork.</a:t>
            </a:r>
          </a:p>
          <a:p>
            <a:endParaRPr lang="en-GB" dirty="0"/>
          </a:p>
        </p:txBody>
      </p:sp>
    </p:spTree>
    <p:extLst>
      <p:ext uri="{BB962C8B-B14F-4D97-AF65-F5344CB8AC3E}">
        <p14:creationId xmlns:p14="http://schemas.microsoft.com/office/powerpoint/2010/main" val="12010658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76927" y="624110"/>
            <a:ext cx="9627686" cy="1280890"/>
          </a:xfrm>
        </p:spPr>
        <p:txBody>
          <a:bodyPr/>
          <a:lstStyle/>
          <a:p>
            <a:r>
              <a:rPr lang="en-GB" b="1" dirty="0"/>
              <a:t>VET as a leader for sustainable economies</a:t>
            </a:r>
          </a:p>
        </p:txBody>
      </p:sp>
      <p:sp>
        <p:nvSpPr>
          <p:cNvPr id="3" name="Content Placeholder 2"/>
          <p:cNvSpPr>
            <a:spLocks noGrp="1"/>
          </p:cNvSpPr>
          <p:nvPr>
            <p:ph idx="1"/>
          </p:nvPr>
        </p:nvSpPr>
        <p:spPr>
          <a:xfrm>
            <a:off x="933651" y="2133599"/>
            <a:ext cx="10570961" cy="4180573"/>
          </a:xfrm>
        </p:spPr>
        <p:txBody>
          <a:bodyPr>
            <a:normAutofit fontScale="92500" lnSpcReduction="10000"/>
          </a:bodyPr>
          <a:lstStyle/>
          <a:p>
            <a:pPr marL="0" indent="0" algn="ctr">
              <a:buNone/>
            </a:pPr>
            <a:r>
              <a:rPr lang="en-GB" sz="2800" dirty="0"/>
              <a:t>How can we lead this process of connectivity?</a:t>
            </a:r>
          </a:p>
          <a:p>
            <a:pPr marL="0" indent="0" algn="ctr">
              <a:buNone/>
            </a:pPr>
            <a:endParaRPr lang="en-GB" sz="2800" dirty="0"/>
          </a:p>
          <a:p>
            <a:pPr marL="0" indent="0" algn="ctr">
              <a:buNone/>
            </a:pPr>
            <a:r>
              <a:rPr lang="en-GB" sz="2800" dirty="0">
                <a:highlight>
                  <a:srgbClr val="FFFF00"/>
                </a:highlight>
              </a:rPr>
              <a:t>By example! </a:t>
            </a:r>
          </a:p>
          <a:p>
            <a:pPr marL="0" indent="0">
              <a:buNone/>
            </a:pPr>
            <a:r>
              <a:rPr lang="en-GB" sz="2800" dirty="0"/>
              <a:t>Young learners need: </a:t>
            </a:r>
          </a:p>
          <a:p>
            <a:r>
              <a:rPr lang="en-GB" sz="2800" dirty="0"/>
              <a:t>the physical presence of adults (stronger families)</a:t>
            </a:r>
          </a:p>
          <a:p>
            <a:r>
              <a:rPr lang="en-GB" sz="2800" dirty="0"/>
              <a:t>the use of their  language of technology/their speed/personal attention</a:t>
            </a:r>
          </a:p>
          <a:p>
            <a:r>
              <a:rPr lang="en-GB" sz="2800" dirty="0"/>
              <a:t> support for their modes of living interdependently (constantly connected)</a:t>
            </a:r>
          </a:p>
        </p:txBody>
      </p:sp>
    </p:spTree>
    <p:extLst>
      <p:ext uri="{BB962C8B-B14F-4D97-AF65-F5344CB8AC3E}">
        <p14:creationId xmlns:p14="http://schemas.microsoft.com/office/powerpoint/2010/main" val="38436137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724D2-F7F8-7D9D-663D-99A48E6B79CF}"/>
              </a:ext>
            </a:extLst>
          </p:cNvPr>
          <p:cNvSpPr>
            <a:spLocks noGrp="1"/>
          </p:cNvSpPr>
          <p:nvPr>
            <p:ph type="title"/>
          </p:nvPr>
        </p:nvSpPr>
        <p:spPr>
          <a:xfrm>
            <a:off x="1818641" y="624110"/>
            <a:ext cx="9685972" cy="788130"/>
          </a:xfrm>
        </p:spPr>
        <p:txBody>
          <a:bodyPr/>
          <a:lstStyle/>
          <a:p>
            <a:r>
              <a:rPr lang="en-GB" dirty="0"/>
              <a:t>Current and future generations face:</a:t>
            </a:r>
            <a:endParaRPr lang="en-MT" dirty="0"/>
          </a:p>
        </p:txBody>
      </p:sp>
      <p:sp>
        <p:nvSpPr>
          <p:cNvPr id="3" name="Content Placeholder 2">
            <a:extLst>
              <a:ext uri="{FF2B5EF4-FFF2-40B4-BE49-F238E27FC236}">
                <a16:creationId xmlns:a16="http://schemas.microsoft.com/office/drawing/2014/main" id="{14FB6DA2-E144-CABB-C300-116234BA712B}"/>
              </a:ext>
            </a:extLst>
          </p:cNvPr>
          <p:cNvSpPr>
            <a:spLocks noGrp="1"/>
          </p:cNvSpPr>
          <p:nvPr>
            <p:ph idx="1"/>
          </p:nvPr>
        </p:nvSpPr>
        <p:spPr>
          <a:xfrm>
            <a:off x="1391920" y="1524000"/>
            <a:ext cx="10688320" cy="5049520"/>
          </a:xfrm>
        </p:spPr>
        <p:txBody>
          <a:bodyPr>
            <a:normAutofit lnSpcReduction="10000"/>
          </a:bodyPr>
          <a:lstStyle/>
          <a:p>
            <a:pPr algn="just"/>
            <a:r>
              <a:rPr lang="en-GB" sz="2400" dirty="0"/>
              <a:t>The prospect of </a:t>
            </a:r>
            <a:r>
              <a:rPr lang="en-GB" sz="2400" b="1" dirty="0"/>
              <a:t>changing careers </a:t>
            </a:r>
            <a:r>
              <a:rPr lang="en-GB" sz="2400" dirty="0"/>
              <a:t>because of automation/AI</a:t>
            </a:r>
          </a:p>
          <a:p>
            <a:pPr algn="just"/>
            <a:r>
              <a:rPr lang="en-GB" sz="2400" dirty="0"/>
              <a:t>Greater demand for social and </a:t>
            </a:r>
            <a:r>
              <a:rPr lang="en-GB" sz="2400" b="1" dirty="0"/>
              <a:t>emotional intelligence</a:t>
            </a:r>
          </a:p>
          <a:p>
            <a:pPr algn="just"/>
            <a:r>
              <a:rPr lang="en-GB" sz="2400" dirty="0"/>
              <a:t>Regular </a:t>
            </a:r>
            <a:r>
              <a:rPr lang="en-GB" sz="2400" b="1" dirty="0"/>
              <a:t>upskilling</a:t>
            </a:r>
            <a:r>
              <a:rPr lang="en-GB" sz="2400" dirty="0"/>
              <a:t> (to safeguard employability)</a:t>
            </a:r>
          </a:p>
          <a:p>
            <a:pPr algn="just"/>
            <a:r>
              <a:rPr lang="en-GB" sz="2400" b="1" dirty="0"/>
              <a:t>More AI </a:t>
            </a:r>
            <a:r>
              <a:rPr lang="en-GB" sz="2400" dirty="0"/>
              <a:t>in education and training</a:t>
            </a:r>
          </a:p>
          <a:p>
            <a:pPr algn="just"/>
            <a:r>
              <a:rPr lang="en-GB" sz="2400" dirty="0"/>
              <a:t>The need for </a:t>
            </a:r>
            <a:r>
              <a:rPr lang="en-GB" sz="2400" b="1" dirty="0"/>
              <a:t>new skills </a:t>
            </a:r>
            <a:r>
              <a:rPr lang="en-GB" sz="2400" dirty="0"/>
              <a:t>(as they grow older)</a:t>
            </a:r>
          </a:p>
          <a:p>
            <a:pPr algn="just"/>
            <a:r>
              <a:rPr lang="en-GB" sz="2400" dirty="0"/>
              <a:t>A paradigm shift in higher education – from cognitive knowledge to </a:t>
            </a:r>
            <a:r>
              <a:rPr lang="en-GB" sz="2400" b="1" dirty="0"/>
              <a:t>skills-first</a:t>
            </a:r>
            <a:r>
              <a:rPr lang="en-GB" sz="2400" dirty="0"/>
              <a:t> approach </a:t>
            </a:r>
          </a:p>
          <a:p>
            <a:pPr algn="just"/>
            <a:r>
              <a:rPr lang="en-GB" sz="2400" dirty="0"/>
              <a:t>No end to formal education – </a:t>
            </a:r>
            <a:r>
              <a:rPr lang="en-GB" sz="2400" b="1" dirty="0"/>
              <a:t>lifelong learning </a:t>
            </a:r>
            <a:r>
              <a:rPr lang="en-GB" sz="2400" dirty="0"/>
              <a:t>is already a social need </a:t>
            </a:r>
          </a:p>
          <a:p>
            <a:pPr marL="0" indent="0" algn="just">
              <a:buNone/>
            </a:pPr>
            <a:endParaRPr lang="en-GB" sz="2400" dirty="0"/>
          </a:p>
          <a:p>
            <a:pPr marL="0" indent="0" algn="just">
              <a:buNone/>
            </a:pPr>
            <a:r>
              <a:rPr lang="en-GB" sz="2400" dirty="0" err="1"/>
              <a:t>Cfr</a:t>
            </a:r>
            <a:r>
              <a:rPr lang="en-GB" sz="2400" dirty="0"/>
              <a:t>: World Government Summit </a:t>
            </a:r>
            <a:r>
              <a:rPr lang="en-GB" sz="2400" dirty="0" err="1"/>
              <a:t>icw</a:t>
            </a:r>
            <a:r>
              <a:rPr lang="en-GB" sz="2400" dirty="0"/>
              <a:t> (McKinsey &amp; Company 2023)                                                                                                                                                                                                                                                                        </a:t>
            </a:r>
            <a:endParaRPr lang="en-MT" sz="2400" dirty="0"/>
          </a:p>
        </p:txBody>
      </p:sp>
    </p:spTree>
    <p:extLst>
      <p:ext uri="{BB962C8B-B14F-4D97-AF65-F5344CB8AC3E}">
        <p14:creationId xmlns:p14="http://schemas.microsoft.com/office/powerpoint/2010/main" val="29249414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1B039-3E65-FED3-2B1F-BFF8FDDBC33C}"/>
              </a:ext>
            </a:extLst>
          </p:cNvPr>
          <p:cNvSpPr>
            <a:spLocks noGrp="1"/>
          </p:cNvSpPr>
          <p:nvPr>
            <p:ph type="title"/>
          </p:nvPr>
        </p:nvSpPr>
        <p:spPr>
          <a:xfrm>
            <a:off x="1778001" y="624110"/>
            <a:ext cx="9726612" cy="1280890"/>
          </a:xfrm>
        </p:spPr>
        <p:txBody>
          <a:bodyPr/>
          <a:lstStyle/>
          <a:p>
            <a:r>
              <a:rPr lang="en-GB" b="1" dirty="0"/>
              <a:t>Who could be the shareholders in VET for sustainable and strong economies?</a:t>
            </a:r>
            <a:endParaRPr lang="en-MT" b="1" dirty="0"/>
          </a:p>
        </p:txBody>
      </p:sp>
      <p:sp>
        <p:nvSpPr>
          <p:cNvPr id="3" name="Content Placeholder 2">
            <a:extLst>
              <a:ext uri="{FF2B5EF4-FFF2-40B4-BE49-F238E27FC236}">
                <a16:creationId xmlns:a16="http://schemas.microsoft.com/office/drawing/2014/main" id="{25BDF2B6-2F98-36AB-7152-1EB1E7C42819}"/>
              </a:ext>
            </a:extLst>
          </p:cNvPr>
          <p:cNvSpPr>
            <a:spLocks noGrp="1"/>
          </p:cNvSpPr>
          <p:nvPr>
            <p:ph idx="1"/>
          </p:nvPr>
        </p:nvSpPr>
        <p:spPr>
          <a:xfrm>
            <a:off x="1237932" y="2184400"/>
            <a:ext cx="10537508" cy="4185920"/>
          </a:xfrm>
        </p:spPr>
        <p:txBody>
          <a:bodyPr/>
          <a:lstStyle/>
          <a:p>
            <a:r>
              <a:rPr lang="en-GB" b="1" dirty="0"/>
              <a:t>The </a:t>
            </a:r>
            <a:r>
              <a:rPr lang="en-GB" b="1" dirty="0">
                <a:highlight>
                  <a:srgbClr val="FFFF00"/>
                </a:highlight>
              </a:rPr>
              <a:t>sponsors</a:t>
            </a:r>
            <a:r>
              <a:rPr lang="en-GB" b="1" dirty="0"/>
              <a:t> of VET:</a:t>
            </a:r>
          </a:p>
          <a:p>
            <a:pPr algn="just">
              <a:buAutoNum type="arabicPeriod"/>
            </a:pPr>
            <a:r>
              <a:rPr lang="en-GB" sz="2400" b="1" dirty="0">
                <a:solidFill>
                  <a:srgbClr val="002060"/>
                </a:solidFill>
              </a:rPr>
              <a:t>Government (Ministries of Education, Employment and Finance)</a:t>
            </a:r>
          </a:p>
          <a:p>
            <a:pPr algn="just">
              <a:buAutoNum type="arabicPeriod"/>
            </a:pPr>
            <a:r>
              <a:rPr lang="en-GB" sz="2400" b="1" dirty="0">
                <a:solidFill>
                  <a:srgbClr val="002060"/>
                </a:solidFill>
              </a:rPr>
              <a:t>Employers (industry partners, Chambers of Commerce, SMEs…)</a:t>
            </a:r>
          </a:p>
          <a:p>
            <a:pPr algn="just">
              <a:buAutoNum type="arabicPeriod"/>
            </a:pPr>
            <a:r>
              <a:rPr lang="en-GB" sz="2400" b="1" dirty="0">
                <a:solidFill>
                  <a:srgbClr val="002060"/>
                </a:solidFill>
              </a:rPr>
              <a:t>Unions (rights of workers, conditions of work, fair salaries, respect for all jobs including tradesmanship…)</a:t>
            </a:r>
          </a:p>
          <a:p>
            <a:pPr algn="just">
              <a:buAutoNum type="arabicPeriod"/>
            </a:pPr>
            <a:r>
              <a:rPr lang="en-GB" sz="2400" b="1" dirty="0">
                <a:solidFill>
                  <a:srgbClr val="002060"/>
                </a:solidFill>
              </a:rPr>
              <a:t>Teachers, mentors, career officers, policy-planners…</a:t>
            </a:r>
          </a:p>
          <a:p>
            <a:pPr algn="just">
              <a:buAutoNum type="arabicPeriod"/>
            </a:pPr>
            <a:r>
              <a:rPr lang="en-GB" sz="2400" b="1" dirty="0">
                <a:solidFill>
                  <a:srgbClr val="002060"/>
                </a:solidFill>
              </a:rPr>
              <a:t>The media (image building, social esteem…)</a:t>
            </a:r>
          </a:p>
          <a:p>
            <a:pPr algn="just">
              <a:buAutoNum type="arabicPeriod"/>
            </a:pPr>
            <a:r>
              <a:rPr lang="en-GB" sz="2400" b="1" dirty="0">
                <a:solidFill>
                  <a:srgbClr val="002060"/>
                </a:solidFill>
              </a:rPr>
              <a:t>International organisations – when will VET achieve parity of esteem?</a:t>
            </a:r>
            <a:endParaRPr lang="en-MT" sz="2400" b="1" dirty="0">
              <a:solidFill>
                <a:srgbClr val="002060"/>
              </a:solidFill>
            </a:endParaRPr>
          </a:p>
          <a:p>
            <a:pPr marL="0" indent="0">
              <a:buNone/>
            </a:pPr>
            <a:endParaRPr lang="en-MT" dirty="0"/>
          </a:p>
        </p:txBody>
      </p:sp>
    </p:spTree>
    <p:extLst>
      <p:ext uri="{BB962C8B-B14F-4D97-AF65-F5344CB8AC3E}">
        <p14:creationId xmlns:p14="http://schemas.microsoft.com/office/powerpoint/2010/main" val="222561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35761" y="1109338"/>
            <a:ext cx="9746932" cy="2413730"/>
          </a:xfrm>
        </p:spPr>
        <p:txBody>
          <a:bodyPr>
            <a:normAutofit fontScale="90000"/>
          </a:bodyPr>
          <a:lstStyle/>
          <a:p>
            <a:br>
              <a:rPr lang="en-MT" sz="2400" dirty="0">
                <a:effectLst/>
                <a:latin typeface="Calibri" panose="020F0502020204030204" pitchFamily="34" charset="0"/>
                <a:ea typeface="Calibri" panose="020F0502020204030204" pitchFamily="34" charset="0"/>
              </a:rPr>
            </a:br>
            <a:r>
              <a:rPr lang="en-GB" sz="2400" b="1" dirty="0">
                <a:solidFill>
                  <a:srgbClr val="002060"/>
                </a:solidFill>
                <a:effectLst/>
                <a:latin typeface="Calibri" panose="020F0502020204030204" pitchFamily="34" charset="0"/>
                <a:ea typeface="Calibri" panose="020F0502020204030204" pitchFamily="34" charset="0"/>
              </a:rPr>
              <a:t>“In theory, theory and practice are the same! In practice, they are not”.</a:t>
            </a:r>
            <a:br>
              <a:rPr lang="en-GB" sz="2400" dirty="0">
                <a:solidFill>
                  <a:srgbClr val="002060"/>
                </a:solidFill>
                <a:effectLst/>
                <a:latin typeface="Calibri" panose="020F0502020204030204" pitchFamily="34" charset="0"/>
                <a:ea typeface="Calibri" panose="020F0502020204030204" pitchFamily="34" charset="0"/>
              </a:rPr>
            </a:br>
            <a:br>
              <a:rPr lang="en-GB" sz="2400" dirty="0">
                <a:effectLst/>
                <a:latin typeface="Calibri" panose="020F0502020204030204" pitchFamily="34" charset="0"/>
                <a:ea typeface="Calibri" panose="020F0502020204030204" pitchFamily="34" charset="0"/>
              </a:rPr>
            </a:br>
            <a:r>
              <a:rPr lang="en-GB" sz="2800" b="1" dirty="0">
                <a:solidFill>
                  <a:srgbClr val="002060"/>
                </a:solidFill>
                <a:effectLst/>
                <a:latin typeface="Calibri" panose="020F0502020204030204" pitchFamily="34" charset="0"/>
                <a:ea typeface="Calibri" panose="020F0502020204030204" pitchFamily="34" charset="0"/>
              </a:rPr>
              <a:t>"Commit yourself to lifelong learning. The most valuable asset you'll ever have </a:t>
            </a:r>
            <a:r>
              <a:rPr lang="en-GB" sz="2800" b="1" u="sng" dirty="0">
                <a:solidFill>
                  <a:srgbClr val="002060"/>
                </a:solidFill>
                <a:effectLst/>
                <a:latin typeface="Calibri" panose="020F0502020204030204" pitchFamily="34" charset="0"/>
                <a:ea typeface="Calibri" panose="020F0502020204030204" pitchFamily="34" charset="0"/>
              </a:rPr>
              <a:t>is</a:t>
            </a:r>
            <a:r>
              <a:rPr lang="en-GB" sz="2800" b="1" dirty="0">
                <a:solidFill>
                  <a:srgbClr val="002060"/>
                </a:solidFill>
                <a:effectLst/>
                <a:latin typeface="Calibri" panose="020F0502020204030204" pitchFamily="34" charset="0"/>
                <a:ea typeface="Calibri" panose="020F0502020204030204" pitchFamily="34" charset="0"/>
              </a:rPr>
              <a:t> your mind and what you put into it."</a:t>
            </a:r>
            <a:br>
              <a:rPr lang="en-GB" sz="2800" b="1" dirty="0">
                <a:solidFill>
                  <a:srgbClr val="002060"/>
                </a:solidFill>
                <a:effectLst/>
                <a:latin typeface="Calibri" panose="020F0502020204030204" pitchFamily="34" charset="0"/>
                <a:ea typeface="Calibri" panose="020F0502020204030204" pitchFamily="34" charset="0"/>
              </a:rPr>
            </a:br>
            <a:br>
              <a:rPr lang="en-GB" sz="2800" b="1" dirty="0">
                <a:solidFill>
                  <a:srgbClr val="002060"/>
                </a:solidFill>
                <a:effectLst/>
                <a:latin typeface="Calibri" panose="020F0502020204030204" pitchFamily="34" charset="0"/>
                <a:ea typeface="Calibri" panose="020F0502020204030204" pitchFamily="34" charset="0"/>
              </a:rPr>
            </a:br>
            <a:r>
              <a:rPr lang="en-GB" sz="2800" b="1" dirty="0">
                <a:solidFill>
                  <a:srgbClr val="002060"/>
                </a:solidFill>
                <a:effectLst/>
                <a:latin typeface="Calibri" panose="020F0502020204030204" pitchFamily="34" charset="0"/>
                <a:ea typeface="Calibri" panose="020F0502020204030204" pitchFamily="34" charset="0"/>
              </a:rPr>
              <a:t>Albert Einstein</a:t>
            </a:r>
            <a:br>
              <a:rPr lang="en-MT" sz="2800" b="1" dirty="0">
                <a:solidFill>
                  <a:srgbClr val="002060"/>
                </a:solidFill>
                <a:effectLst/>
                <a:latin typeface="Calibri" panose="020F0502020204030204" pitchFamily="34" charset="0"/>
                <a:ea typeface="Calibri" panose="020F0502020204030204" pitchFamily="34" charset="0"/>
              </a:rPr>
            </a:br>
            <a:endParaRPr lang="en-GB" sz="2800" b="1" dirty="0">
              <a:solidFill>
                <a:srgbClr val="002060"/>
              </a:solidFill>
            </a:endParaRPr>
          </a:p>
        </p:txBody>
      </p:sp>
      <p:sp>
        <p:nvSpPr>
          <p:cNvPr id="3" name="Content Placeholder 2"/>
          <p:cNvSpPr>
            <a:spLocks noGrp="1"/>
          </p:cNvSpPr>
          <p:nvPr>
            <p:ph idx="1"/>
          </p:nvPr>
        </p:nvSpPr>
        <p:spPr>
          <a:xfrm>
            <a:off x="2589212" y="3982720"/>
            <a:ext cx="8915400" cy="1928502"/>
          </a:xfrm>
        </p:spPr>
        <p:txBody>
          <a:bodyPr>
            <a:normAutofit/>
          </a:bodyPr>
          <a:lstStyle/>
          <a:p>
            <a:pPr algn="ctr"/>
            <a:r>
              <a:rPr lang="en-GB" sz="4800" dirty="0"/>
              <a:t>Thank you for your attention.</a:t>
            </a:r>
          </a:p>
        </p:txBody>
      </p:sp>
    </p:spTree>
    <p:extLst>
      <p:ext uri="{BB962C8B-B14F-4D97-AF65-F5344CB8AC3E}">
        <p14:creationId xmlns:p14="http://schemas.microsoft.com/office/powerpoint/2010/main" val="2237522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80610-137B-1C62-220F-1325336C07A0}"/>
              </a:ext>
            </a:extLst>
          </p:cNvPr>
          <p:cNvSpPr>
            <a:spLocks noGrp="1"/>
          </p:cNvSpPr>
          <p:nvPr>
            <p:ph type="title"/>
          </p:nvPr>
        </p:nvSpPr>
        <p:spPr/>
        <p:txBody>
          <a:bodyPr/>
          <a:lstStyle/>
          <a:p>
            <a:r>
              <a:rPr lang="en-GB" dirty="0"/>
              <a:t>Facts and numbers!</a:t>
            </a:r>
            <a:endParaRPr lang="en-MT" dirty="0"/>
          </a:p>
        </p:txBody>
      </p:sp>
      <p:sp>
        <p:nvSpPr>
          <p:cNvPr id="3" name="Content Placeholder 2">
            <a:extLst>
              <a:ext uri="{FF2B5EF4-FFF2-40B4-BE49-F238E27FC236}">
                <a16:creationId xmlns:a16="http://schemas.microsoft.com/office/drawing/2014/main" id="{AD0DEF9B-328A-756F-5071-DDC4BA31326E}"/>
              </a:ext>
            </a:extLst>
          </p:cNvPr>
          <p:cNvSpPr>
            <a:spLocks noGrp="1"/>
          </p:cNvSpPr>
          <p:nvPr>
            <p:ph idx="1"/>
          </p:nvPr>
        </p:nvSpPr>
        <p:spPr>
          <a:xfrm>
            <a:off x="1026160" y="1544320"/>
            <a:ext cx="10478452" cy="4897120"/>
          </a:xfrm>
        </p:spPr>
        <p:txBody>
          <a:bodyPr>
            <a:normAutofit/>
          </a:bodyPr>
          <a:lstStyle/>
          <a:p>
            <a:r>
              <a:rPr lang="en-GB" sz="2400" dirty="0"/>
              <a:t>A </a:t>
            </a:r>
            <a:r>
              <a:rPr lang="en-GB" sz="2400" b="1" dirty="0"/>
              <a:t>strong economy </a:t>
            </a:r>
            <a:r>
              <a:rPr lang="en-GB" sz="2400" dirty="0"/>
              <a:t>= efficiency + resources</a:t>
            </a:r>
          </a:p>
          <a:p>
            <a:r>
              <a:rPr lang="en-GB" sz="2400" b="1" dirty="0"/>
              <a:t>Sustainability</a:t>
            </a:r>
            <a:r>
              <a:rPr lang="en-GB" sz="2400" dirty="0"/>
              <a:t> = improving the quality of life; protecting our eco system and preserving our natural resources for future generations</a:t>
            </a:r>
          </a:p>
          <a:p>
            <a:r>
              <a:rPr lang="en-GB" sz="2400" b="1" dirty="0"/>
              <a:t>WHY VET</a:t>
            </a:r>
            <a:r>
              <a:rPr lang="en-GB" sz="2400" dirty="0"/>
              <a:t>? When it is least resourced!! ERASMUS 2021-2027: HE 8.64%, VET 5.23%, School Education 3.79%...</a:t>
            </a:r>
          </a:p>
          <a:p>
            <a:r>
              <a:rPr lang="en-GB" sz="2400" b="1" dirty="0"/>
              <a:t>Unemployment</a:t>
            </a:r>
            <a:r>
              <a:rPr lang="en-GB" sz="2400" dirty="0"/>
              <a:t> (13m) and </a:t>
            </a:r>
            <a:r>
              <a:rPr lang="en-GB" sz="2400" b="1" dirty="0"/>
              <a:t>job vacancies </a:t>
            </a:r>
            <a:r>
              <a:rPr lang="en-GB" sz="2400" dirty="0"/>
              <a:t>(4.5m) are draining our EU economy by EUR 229B annually = 2.8% GDP  </a:t>
            </a:r>
          </a:p>
          <a:p>
            <a:pPr marL="0" indent="0">
              <a:buNone/>
            </a:pPr>
            <a:endParaRPr lang="en-GB" sz="2400" dirty="0"/>
          </a:p>
          <a:p>
            <a:pPr marL="0" indent="0" algn="ctr">
              <a:buNone/>
            </a:pPr>
            <a:r>
              <a:rPr lang="en-GB" sz="2400" dirty="0"/>
              <a:t>VET has many stakeholders but very few shareholders! </a:t>
            </a:r>
            <a:r>
              <a:rPr lang="en-GB" sz="4800" dirty="0">
                <a:sym typeface="Wingdings" panose="05000000000000000000" pitchFamily="2" charset="2"/>
              </a:rPr>
              <a:t></a:t>
            </a:r>
            <a:endParaRPr lang="en-MT" sz="4800" dirty="0"/>
          </a:p>
        </p:txBody>
      </p:sp>
    </p:spTree>
    <p:extLst>
      <p:ext uri="{BB962C8B-B14F-4D97-AF65-F5344CB8AC3E}">
        <p14:creationId xmlns:p14="http://schemas.microsoft.com/office/powerpoint/2010/main" val="1260038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79EEB-F03B-8B7A-882A-D17232F4EFB4}"/>
              </a:ext>
            </a:extLst>
          </p:cNvPr>
          <p:cNvSpPr>
            <a:spLocks noGrp="1"/>
          </p:cNvSpPr>
          <p:nvPr>
            <p:ph type="title"/>
          </p:nvPr>
        </p:nvSpPr>
        <p:spPr/>
        <p:txBody>
          <a:bodyPr/>
          <a:lstStyle/>
          <a:p>
            <a:pPr algn="ctr"/>
            <a:r>
              <a:rPr lang="en-GB" b="1" dirty="0"/>
              <a:t>Who are the stakeholders?</a:t>
            </a:r>
            <a:endParaRPr lang="en-MT" b="1" dirty="0"/>
          </a:p>
        </p:txBody>
      </p:sp>
      <p:sp>
        <p:nvSpPr>
          <p:cNvPr id="3" name="Content Placeholder 2">
            <a:extLst>
              <a:ext uri="{FF2B5EF4-FFF2-40B4-BE49-F238E27FC236}">
                <a16:creationId xmlns:a16="http://schemas.microsoft.com/office/drawing/2014/main" id="{611E86EB-A94B-B9B4-6158-6DAA2F09AA60}"/>
              </a:ext>
            </a:extLst>
          </p:cNvPr>
          <p:cNvSpPr>
            <a:spLocks noGrp="1"/>
          </p:cNvSpPr>
          <p:nvPr>
            <p:ph idx="1"/>
          </p:nvPr>
        </p:nvSpPr>
        <p:spPr>
          <a:xfrm>
            <a:off x="944880" y="1595120"/>
            <a:ext cx="10559732" cy="5059680"/>
          </a:xfrm>
        </p:spPr>
        <p:txBody>
          <a:bodyPr>
            <a:normAutofit/>
          </a:bodyPr>
          <a:lstStyle/>
          <a:p>
            <a:r>
              <a:rPr lang="en-GB" b="1" dirty="0"/>
              <a:t>CAT 1: those who talk about VET, those who conduct research on VET issues</a:t>
            </a:r>
          </a:p>
          <a:p>
            <a:r>
              <a:rPr lang="en-GB" b="1" dirty="0"/>
              <a:t>CAT 2: those who work in VET institutions; those who design/decide VET policies</a:t>
            </a:r>
          </a:p>
          <a:p>
            <a:r>
              <a:rPr lang="en-GB" b="1" dirty="0"/>
              <a:t>CAT 3: those who receive VET products (employers)</a:t>
            </a:r>
          </a:p>
          <a:p>
            <a:pPr marL="0" indent="0">
              <a:buNone/>
            </a:pPr>
            <a:endParaRPr lang="en-GB" sz="2400" dirty="0"/>
          </a:p>
          <a:p>
            <a:pPr>
              <a:buAutoNum type="arabicPeriod"/>
            </a:pPr>
            <a:r>
              <a:rPr lang="en-GB" sz="2400" b="1" dirty="0">
                <a:solidFill>
                  <a:srgbClr val="002060"/>
                </a:solidFill>
              </a:rPr>
              <a:t>Government (Ministries of Education, Employment and Finance)</a:t>
            </a:r>
          </a:p>
          <a:p>
            <a:pPr>
              <a:buAutoNum type="arabicPeriod"/>
            </a:pPr>
            <a:r>
              <a:rPr lang="en-GB" sz="2400" b="1" dirty="0">
                <a:solidFill>
                  <a:srgbClr val="002060"/>
                </a:solidFill>
              </a:rPr>
              <a:t>Employers (industry partners, Chambers of Commerce, SMEs…)</a:t>
            </a:r>
          </a:p>
          <a:p>
            <a:pPr>
              <a:buAutoNum type="arabicPeriod"/>
            </a:pPr>
            <a:r>
              <a:rPr lang="en-GB" sz="2400" b="1" dirty="0">
                <a:solidFill>
                  <a:srgbClr val="002060"/>
                </a:solidFill>
              </a:rPr>
              <a:t>Unions (rights of workers, conditions of work, fair salaries, respect for all jobs including tradesmanship…)</a:t>
            </a:r>
          </a:p>
          <a:p>
            <a:pPr>
              <a:buAutoNum type="arabicPeriod"/>
            </a:pPr>
            <a:r>
              <a:rPr lang="en-GB" sz="2400" b="1" dirty="0">
                <a:solidFill>
                  <a:srgbClr val="002060"/>
                </a:solidFill>
              </a:rPr>
              <a:t>Teachers, mentors, career officers, policy-planners…</a:t>
            </a:r>
          </a:p>
          <a:p>
            <a:pPr>
              <a:buAutoNum type="arabicPeriod"/>
            </a:pPr>
            <a:r>
              <a:rPr lang="en-GB" sz="2400" b="1" dirty="0">
                <a:solidFill>
                  <a:srgbClr val="002060"/>
                </a:solidFill>
              </a:rPr>
              <a:t>The media (image building, social esteem…)</a:t>
            </a:r>
          </a:p>
          <a:p>
            <a:pPr>
              <a:buAutoNum type="arabicPeriod"/>
            </a:pPr>
            <a:r>
              <a:rPr lang="en-GB" sz="2400" b="1" dirty="0">
                <a:solidFill>
                  <a:srgbClr val="002060"/>
                </a:solidFill>
              </a:rPr>
              <a:t>International organisations – what impact in VET?</a:t>
            </a:r>
            <a:endParaRPr lang="en-MT" sz="2400" b="1" dirty="0">
              <a:solidFill>
                <a:srgbClr val="002060"/>
              </a:solidFill>
            </a:endParaRPr>
          </a:p>
        </p:txBody>
      </p:sp>
    </p:spTree>
    <p:extLst>
      <p:ext uri="{BB962C8B-B14F-4D97-AF65-F5344CB8AC3E}">
        <p14:creationId xmlns:p14="http://schemas.microsoft.com/office/powerpoint/2010/main" val="2421177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5281" y="624110"/>
            <a:ext cx="9899332" cy="1280890"/>
          </a:xfrm>
        </p:spPr>
        <p:txBody>
          <a:bodyPr/>
          <a:lstStyle/>
          <a:p>
            <a:pPr algn="ctr"/>
            <a:r>
              <a:rPr lang="en-GB" b="1" dirty="0"/>
              <a:t>VET is an education and training sector </a:t>
            </a:r>
            <a:br>
              <a:rPr lang="en-GB" b="1" dirty="0"/>
            </a:br>
            <a:r>
              <a:rPr lang="en-GB" sz="2400" b="1" dirty="0"/>
              <a:t>(linked to employment)</a:t>
            </a:r>
          </a:p>
        </p:txBody>
      </p:sp>
      <p:sp>
        <p:nvSpPr>
          <p:cNvPr id="3" name="Content Placeholder 2"/>
          <p:cNvSpPr>
            <a:spLocks noGrp="1"/>
          </p:cNvSpPr>
          <p:nvPr>
            <p:ph idx="1"/>
          </p:nvPr>
        </p:nvSpPr>
        <p:spPr>
          <a:xfrm>
            <a:off x="895927" y="2133600"/>
            <a:ext cx="10608685" cy="3777622"/>
          </a:xfrm>
        </p:spPr>
        <p:txBody>
          <a:bodyPr>
            <a:normAutofit/>
          </a:bodyPr>
          <a:lstStyle/>
          <a:p>
            <a:pPr marL="0" indent="0" algn="ctr">
              <a:buNone/>
            </a:pPr>
            <a:r>
              <a:rPr lang="en-GB" sz="2400" dirty="0"/>
              <a:t>Vocational </a:t>
            </a:r>
            <a:r>
              <a:rPr lang="en-GB" sz="2400" dirty="0">
                <a:solidFill>
                  <a:srgbClr val="FF0000"/>
                </a:solidFill>
                <a:highlight>
                  <a:srgbClr val="FFFF00"/>
                </a:highlight>
              </a:rPr>
              <a:t>EDUCATION</a:t>
            </a:r>
            <a:r>
              <a:rPr lang="en-GB" sz="2400" dirty="0"/>
              <a:t> and training is </a:t>
            </a:r>
            <a:r>
              <a:rPr lang="en-GB" sz="2400" b="1" dirty="0"/>
              <a:t>work-based learning</a:t>
            </a:r>
          </a:p>
          <a:p>
            <a:pPr marL="0" indent="0" algn="ctr">
              <a:buNone/>
            </a:pPr>
            <a:r>
              <a:rPr lang="en-GB" sz="2400" dirty="0"/>
              <a:t>Learning by doing</a:t>
            </a:r>
          </a:p>
          <a:p>
            <a:pPr marL="0" indent="0" algn="ctr">
              <a:buNone/>
            </a:pPr>
            <a:r>
              <a:rPr lang="en-GB" sz="2400" dirty="0"/>
              <a:t>Learning by using </a:t>
            </a:r>
            <a:r>
              <a:rPr lang="en-GB" sz="2400" b="1" dirty="0"/>
              <a:t>skills</a:t>
            </a:r>
          </a:p>
          <a:p>
            <a:pPr marL="0" indent="0" algn="ctr">
              <a:buNone/>
            </a:pPr>
            <a:r>
              <a:rPr lang="en-GB" sz="2400" dirty="0"/>
              <a:t>Learning by interacting with the real </a:t>
            </a:r>
            <a:r>
              <a:rPr lang="en-GB" sz="2400" b="1" dirty="0"/>
              <a:t>world of employment</a:t>
            </a:r>
          </a:p>
          <a:p>
            <a:pPr marL="0" indent="0" algn="ctr">
              <a:buNone/>
            </a:pPr>
            <a:r>
              <a:rPr lang="en-GB" sz="2400" dirty="0"/>
              <a:t>Learning by focusing on specific </a:t>
            </a:r>
            <a:r>
              <a:rPr lang="en-GB" sz="2400" b="1" dirty="0"/>
              <a:t>careers</a:t>
            </a:r>
          </a:p>
          <a:p>
            <a:pPr marL="0" indent="0" algn="ctr">
              <a:buNone/>
            </a:pPr>
            <a:r>
              <a:rPr lang="en-GB" sz="2400" dirty="0"/>
              <a:t>Learning by applying new skills to advanced </a:t>
            </a:r>
            <a:r>
              <a:rPr lang="en-GB" sz="2400" b="1" dirty="0"/>
              <a:t>technology</a:t>
            </a:r>
          </a:p>
          <a:p>
            <a:pPr marL="0" indent="0" algn="ctr">
              <a:buNone/>
            </a:pPr>
            <a:r>
              <a:rPr lang="en-GB" sz="2400" dirty="0"/>
              <a:t>Learning by creating new skills through </a:t>
            </a:r>
            <a:r>
              <a:rPr lang="en-GB" sz="2400" b="1" dirty="0"/>
              <a:t>AI</a:t>
            </a:r>
          </a:p>
          <a:p>
            <a:pPr marL="0" indent="0" algn="ctr">
              <a:buNone/>
            </a:pPr>
            <a:endParaRPr lang="en-GB" sz="2400" dirty="0"/>
          </a:p>
        </p:txBody>
      </p:sp>
    </p:spTree>
    <p:extLst>
      <p:ext uri="{BB962C8B-B14F-4D97-AF65-F5344CB8AC3E}">
        <p14:creationId xmlns:p14="http://schemas.microsoft.com/office/powerpoint/2010/main" val="3309294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7681" y="624110"/>
            <a:ext cx="9746932" cy="1280890"/>
          </a:xfrm>
        </p:spPr>
        <p:txBody>
          <a:bodyPr/>
          <a:lstStyle/>
          <a:p>
            <a:r>
              <a:rPr lang="en-GB" b="1" dirty="0"/>
              <a:t>Present and future generations – applied actions: WWF </a:t>
            </a:r>
          </a:p>
        </p:txBody>
      </p:sp>
      <p:sp>
        <p:nvSpPr>
          <p:cNvPr id="3" name="Content Placeholder 2"/>
          <p:cNvSpPr>
            <a:spLocks noGrp="1"/>
          </p:cNvSpPr>
          <p:nvPr>
            <p:ph idx="1"/>
          </p:nvPr>
        </p:nvSpPr>
        <p:spPr>
          <a:xfrm>
            <a:off x="1117600" y="2143760"/>
            <a:ext cx="10760364" cy="4602480"/>
          </a:xfrm>
        </p:spPr>
        <p:txBody>
          <a:bodyPr>
            <a:normAutofit/>
          </a:bodyPr>
          <a:lstStyle/>
          <a:p>
            <a:pPr marL="0" indent="0">
              <a:buNone/>
            </a:pPr>
            <a:r>
              <a:rPr lang="en-GB" sz="2400" b="0" i="0" dirty="0">
                <a:solidFill>
                  <a:srgbClr val="000000"/>
                </a:solidFill>
                <a:effectLst/>
                <a:latin typeface="Open Sans" panose="020B0606030504020204" pitchFamily="34" charset="0"/>
              </a:rPr>
              <a:t>A </a:t>
            </a:r>
            <a:r>
              <a:rPr lang="en-GB" sz="2400" b="1" i="0" dirty="0">
                <a:solidFill>
                  <a:srgbClr val="000000"/>
                </a:solidFill>
                <a:effectLst/>
                <a:latin typeface="Open Sans" panose="020B0606030504020204" pitchFamily="34" charset="0"/>
              </a:rPr>
              <a:t>sustainable economy provides a good quality of life </a:t>
            </a:r>
            <a:r>
              <a:rPr lang="en-GB" sz="2400" b="0" i="0" dirty="0">
                <a:solidFill>
                  <a:srgbClr val="000000"/>
                </a:solidFill>
                <a:effectLst/>
                <a:latin typeface="Open Sans" panose="020B0606030504020204" pitchFamily="34" charset="0"/>
              </a:rPr>
              <a:t>for people, stays within the limits of the planet and helps keep global warming well below the 2°C threshold.</a:t>
            </a:r>
            <a:br>
              <a:rPr lang="en-GB" sz="2400" dirty="0"/>
            </a:br>
            <a:br>
              <a:rPr lang="en-GB" sz="2400" dirty="0"/>
            </a:br>
            <a:r>
              <a:rPr lang="en-GB" sz="2400" b="0" i="0" dirty="0">
                <a:solidFill>
                  <a:srgbClr val="000000"/>
                </a:solidFill>
                <a:effectLst/>
                <a:highlight>
                  <a:srgbClr val="FFFF00"/>
                </a:highlight>
                <a:latin typeface="Open Sans" panose="020B0606030504020204" pitchFamily="34" charset="0"/>
              </a:rPr>
              <a:t>Transforming our economies </a:t>
            </a:r>
            <a:r>
              <a:rPr lang="en-GB" sz="2400" b="0" i="0" dirty="0">
                <a:solidFill>
                  <a:srgbClr val="000000"/>
                </a:solidFill>
                <a:effectLst/>
                <a:latin typeface="Open Sans" panose="020B0606030504020204" pitchFamily="34" charset="0"/>
              </a:rPr>
              <a:t>is a challenge that requires bold </a:t>
            </a:r>
            <a:r>
              <a:rPr lang="en-GB" sz="2400" b="1" i="0" dirty="0">
                <a:solidFill>
                  <a:srgbClr val="000000"/>
                </a:solidFill>
                <a:effectLst/>
                <a:latin typeface="Open Sans" panose="020B0606030504020204" pitchFamily="34" charset="0"/>
              </a:rPr>
              <a:t>leadership and a strong commitment to action</a:t>
            </a:r>
            <a:r>
              <a:rPr lang="en-GB" sz="2400" b="0" i="0" dirty="0">
                <a:solidFill>
                  <a:srgbClr val="000000"/>
                </a:solidFill>
                <a:effectLst/>
                <a:latin typeface="Open Sans" panose="020B0606030504020204" pitchFamily="34" charset="0"/>
              </a:rPr>
              <a:t>. We cannot improve – or even maintain – our well-being on a </a:t>
            </a:r>
            <a:r>
              <a:rPr lang="en-GB" sz="2400" b="1" i="0" u="sng" dirty="0">
                <a:solidFill>
                  <a:srgbClr val="000000"/>
                </a:solidFill>
                <a:effectLst/>
                <a:latin typeface="Open Sans" panose="020B0606030504020204" pitchFamily="34" charset="0"/>
              </a:rPr>
              <a:t>business-as-usual path</a:t>
            </a:r>
            <a:r>
              <a:rPr lang="en-GB" sz="2400" b="1" i="0" dirty="0">
                <a:solidFill>
                  <a:srgbClr val="000000"/>
                </a:solidFill>
                <a:effectLst/>
                <a:latin typeface="Open Sans" panose="020B0606030504020204" pitchFamily="34" charset="0"/>
              </a:rPr>
              <a:t>. </a:t>
            </a:r>
          </a:p>
          <a:p>
            <a:r>
              <a:rPr lang="en-GB" sz="2400" b="0" i="0" dirty="0">
                <a:solidFill>
                  <a:srgbClr val="000000"/>
                </a:solidFill>
                <a:effectLst/>
                <a:latin typeface="Open Sans" panose="020B0606030504020204" pitchFamily="34" charset="0"/>
              </a:rPr>
              <a:t>conserving the world’s biological diversity</a:t>
            </a:r>
          </a:p>
          <a:p>
            <a:r>
              <a:rPr lang="en-GB" sz="2400" b="0" i="0" dirty="0">
                <a:solidFill>
                  <a:srgbClr val="000000"/>
                </a:solidFill>
                <a:effectLst/>
                <a:latin typeface="Open Sans" panose="020B0606030504020204" pitchFamily="34" charset="0"/>
              </a:rPr>
              <a:t>ensuring that the use of renewable natural resources is sustainable; and</a:t>
            </a:r>
          </a:p>
          <a:p>
            <a:r>
              <a:rPr lang="en-GB" sz="2400" b="0" i="0" dirty="0">
                <a:solidFill>
                  <a:srgbClr val="000000"/>
                </a:solidFill>
                <a:effectLst/>
                <a:latin typeface="Open Sans" panose="020B0606030504020204" pitchFamily="34" charset="0"/>
              </a:rPr>
              <a:t>promoting the reduction of pollution and wasteful consumption</a:t>
            </a:r>
          </a:p>
          <a:p>
            <a:pPr marL="0" indent="0">
              <a:buNone/>
            </a:pPr>
            <a:endParaRPr lang="en-GB" sz="2400" b="0" i="0" dirty="0">
              <a:solidFill>
                <a:srgbClr val="000000"/>
              </a:solidFill>
              <a:effectLst/>
              <a:latin typeface="Open Sans" panose="020B0606030504020204" pitchFamily="34" charset="0"/>
            </a:endParaRPr>
          </a:p>
          <a:p>
            <a:endParaRPr lang="en-GB" dirty="0"/>
          </a:p>
        </p:txBody>
      </p:sp>
    </p:spTree>
    <p:extLst>
      <p:ext uri="{BB962C8B-B14F-4D97-AF65-F5344CB8AC3E}">
        <p14:creationId xmlns:p14="http://schemas.microsoft.com/office/powerpoint/2010/main" val="296898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t>VET institutions work in a partnership context (not in isolation or total independence)</a:t>
            </a:r>
          </a:p>
        </p:txBody>
      </p:sp>
      <p:sp>
        <p:nvSpPr>
          <p:cNvPr id="3" name="Content Placeholder 2"/>
          <p:cNvSpPr>
            <a:spLocks noGrp="1"/>
          </p:cNvSpPr>
          <p:nvPr>
            <p:ph idx="1"/>
          </p:nvPr>
        </p:nvSpPr>
        <p:spPr>
          <a:xfrm>
            <a:off x="794327" y="2286000"/>
            <a:ext cx="10838873" cy="4206240"/>
          </a:xfrm>
        </p:spPr>
        <p:txBody>
          <a:bodyPr>
            <a:normAutofit fontScale="92500"/>
          </a:bodyPr>
          <a:lstStyle/>
          <a:p>
            <a:pPr marL="0" indent="0">
              <a:buNone/>
            </a:pPr>
            <a:r>
              <a:rPr lang="en-GB" sz="2400" dirty="0"/>
              <a:t>The (social) partners: signs of </a:t>
            </a:r>
            <a:r>
              <a:rPr lang="en-GB" sz="2400" b="1" i="1" dirty="0"/>
              <a:t>INTERDEPENDENCE</a:t>
            </a:r>
          </a:p>
          <a:p>
            <a:pPr marL="0" indent="0">
              <a:buNone/>
            </a:pPr>
            <a:r>
              <a:rPr lang="en-GB" sz="2400" dirty="0"/>
              <a:t>UNIONS defend rights and conditions of workers</a:t>
            </a:r>
          </a:p>
          <a:p>
            <a:pPr marL="0" indent="0">
              <a:buNone/>
            </a:pPr>
            <a:r>
              <a:rPr lang="en-GB" sz="2400" dirty="0"/>
              <a:t>EMPLOYERS provide jobs, careers and salaries</a:t>
            </a:r>
          </a:p>
          <a:p>
            <a:pPr marL="0" indent="0">
              <a:buNone/>
            </a:pPr>
            <a:r>
              <a:rPr lang="en-GB" sz="2400" dirty="0"/>
              <a:t>EDUCATORS transform learners into employable workers</a:t>
            </a:r>
          </a:p>
          <a:p>
            <a:pPr marL="0" indent="0">
              <a:buNone/>
            </a:pPr>
            <a:r>
              <a:rPr lang="en-GB" sz="2400" dirty="0"/>
              <a:t>POLICY-MAKERS define resources </a:t>
            </a:r>
          </a:p>
          <a:p>
            <a:pPr marL="0" indent="0">
              <a:buNone/>
            </a:pPr>
            <a:r>
              <a:rPr lang="en-GB" sz="2400" dirty="0"/>
              <a:t>POLITICIANS decide on prioritising the allocation of resources</a:t>
            </a:r>
          </a:p>
          <a:p>
            <a:pPr marL="0" indent="0">
              <a:buNone/>
            </a:pPr>
            <a:endParaRPr lang="en-GB" sz="2400" dirty="0"/>
          </a:p>
          <a:p>
            <a:pPr marL="0" indent="0" algn="ctr">
              <a:buNone/>
            </a:pPr>
            <a:r>
              <a:rPr lang="en-GB" sz="2400" dirty="0"/>
              <a:t>Is VET </a:t>
            </a:r>
            <a:r>
              <a:rPr lang="en-GB" sz="2400" b="1" dirty="0"/>
              <a:t>adequately resourced </a:t>
            </a:r>
            <a:r>
              <a:rPr lang="en-GB" sz="2400" dirty="0"/>
              <a:t>to address sustainable and strong economies? </a:t>
            </a:r>
          </a:p>
          <a:p>
            <a:pPr marL="0" indent="0" algn="ctr">
              <a:buNone/>
            </a:pPr>
            <a:r>
              <a:rPr lang="en-GB" sz="2400" b="1" dirty="0">
                <a:solidFill>
                  <a:srgbClr val="002060"/>
                </a:solidFill>
              </a:rPr>
              <a:t>NO </a:t>
            </a:r>
            <a:r>
              <a:rPr lang="en-GB" sz="2400" b="1" dirty="0">
                <a:solidFill>
                  <a:srgbClr val="002060"/>
                </a:solidFill>
                <a:highlight>
                  <a:srgbClr val="FFFF00"/>
                </a:highlight>
              </a:rPr>
              <a:t>WEAK</a:t>
            </a:r>
            <a:r>
              <a:rPr lang="en-GB" sz="2400" b="1" dirty="0">
                <a:solidFill>
                  <a:srgbClr val="002060"/>
                </a:solidFill>
              </a:rPr>
              <a:t> VET SYSTEM CAN SUPPORT A </a:t>
            </a:r>
            <a:r>
              <a:rPr lang="en-GB" sz="2400" b="1" dirty="0">
                <a:solidFill>
                  <a:srgbClr val="002060"/>
                </a:solidFill>
                <a:highlight>
                  <a:srgbClr val="FFFF00"/>
                </a:highlight>
              </a:rPr>
              <a:t>STRONG</a:t>
            </a:r>
            <a:r>
              <a:rPr lang="en-GB" sz="2400" b="1" dirty="0">
                <a:solidFill>
                  <a:srgbClr val="002060"/>
                </a:solidFill>
              </a:rPr>
              <a:t> ECONOMY!!</a:t>
            </a:r>
          </a:p>
        </p:txBody>
      </p:sp>
    </p:spTree>
    <p:extLst>
      <p:ext uri="{BB962C8B-B14F-4D97-AF65-F5344CB8AC3E}">
        <p14:creationId xmlns:p14="http://schemas.microsoft.com/office/powerpoint/2010/main" val="1538010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0000"/>
                <a:satMod val="92000"/>
                <a:lumMod val="120000"/>
              </a:schemeClr>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E491B121-12B5-4977-A064-636AB0B9B0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86"/>
            <a:ext cx="12192000" cy="685403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49224" y="645106"/>
            <a:ext cx="11187176" cy="1259894"/>
          </a:xfrm>
        </p:spPr>
        <p:txBody>
          <a:bodyPr vert="horz" lIns="91440" tIns="45720" rIns="91440" bIns="45720" rtlCol="0" anchor="t">
            <a:normAutofit/>
          </a:bodyPr>
          <a:lstStyle/>
          <a:p>
            <a:r>
              <a:rPr lang="en-US" b="1" dirty="0"/>
              <a:t>Everyone carries specific duties and responsibilities</a:t>
            </a:r>
          </a:p>
        </p:txBody>
      </p:sp>
      <p:sp>
        <p:nvSpPr>
          <p:cNvPr id="17" name="Rectangle 16">
            <a:extLst>
              <a:ext uri="{FF2B5EF4-FFF2-40B4-BE49-F238E27FC236}">
                <a16:creationId xmlns:a16="http://schemas.microsoft.com/office/drawing/2014/main" id="{2ED05F70-AB3E-4472-B26B-EFE6A5A59B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lstStyle/>
          <a:p>
            <a:endParaRPr lang="en-MT"/>
          </a:p>
        </p:txBody>
      </p:sp>
      <p:sp>
        <p:nvSpPr>
          <p:cNvPr id="5" name="Rectangle 1">
            <a:extLst>
              <a:ext uri="{FF2B5EF4-FFF2-40B4-BE49-F238E27FC236}">
                <a16:creationId xmlns:a16="http://schemas.microsoft.com/office/drawing/2014/main" id="{8BBA2957-2198-454C-1E41-FFE7CECD4925}"/>
              </a:ext>
            </a:extLst>
          </p:cNvPr>
          <p:cNvSpPr>
            <a:spLocks noChangeArrowheads="1"/>
          </p:cNvSpPr>
          <p:nvPr/>
        </p:nvSpPr>
        <p:spPr bwMode="auto">
          <a:xfrm>
            <a:off x="649224" y="2133600"/>
            <a:ext cx="6730631" cy="3759253"/>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0" compatLnSpc="1">
            <a:prstTxWarp prst="textNoShape">
              <a:avLst/>
            </a:prstTxWarp>
            <a:norm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eaLnBrk="1" fontAlgn="base" hangingPunct="1">
              <a:lnSpc>
                <a:spcPct val="90000"/>
              </a:lnSpc>
              <a:spcBef>
                <a:spcPts val="1000"/>
              </a:spcBef>
              <a:spcAft>
                <a:spcPts val="0"/>
              </a:spcAft>
              <a:buClr>
                <a:schemeClr val="accent1"/>
              </a:buClr>
              <a:buSzTx/>
              <a:buFont typeface="Wingdings 3" charset="2"/>
              <a:buChar char=""/>
              <a:tabLst/>
            </a:pPr>
            <a:r>
              <a:rPr kumimoji="0" lang="en-US" altLang="en-MT" b="0" i="0" u="none" strike="noStrike" cap="none" normalizeH="0" baseline="0" dirty="0">
                <a:ln>
                  <a:noFill/>
                </a:ln>
                <a:solidFill>
                  <a:schemeClr val="tx1">
                    <a:lumMod val="75000"/>
                    <a:lumOff val="25000"/>
                  </a:schemeClr>
                </a:solidFill>
                <a:effectLst/>
                <a:latin typeface="+mn-lt"/>
              </a:rPr>
              <a:t>Vocational Education and Training (VET) is an important </a:t>
            </a:r>
            <a:r>
              <a:rPr kumimoji="0" lang="en-US" altLang="en-MT" b="1" i="0" u="none" strike="noStrike" cap="none" normalizeH="0" baseline="0" dirty="0">
                <a:ln>
                  <a:noFill/>
                </a:ln>
                <a:solidFill>
                  <a:schemeClr val="tx1">
                    <a:lumMod val="75000"/>
                    <a:lumOff val="25000"/>
                  </a:schemeClr>
                </a:solidFill>
                <a:effectLst/>
                <a:latin typeface="+mn-lt"/>
              </a:rPr>
              <a:t>tool for a country’s social and economic advancement</a:t>
            </a:r>
            <a:r>
              <a:rPr kumimoji="0" lang="en-US" altLang="en-MT" b="0" i="0" u="none" strike="noStrike" cap="none" normalizeH="0" baseline="0" dirty="0">
                <a:ln>
                  <a:noFill/>
                </a:ln>
                <a:solidFill>
                  <a:schemeClr val="tx1">
                    <a:lumMod val="75000"/>
                    <a:lumOff val="25000"/>
                  </a:schemeClr>
                </a:solidFill>
                <a:effectLst/>
                <a:latin typeface="+mn-lt"/>
              </a:rPr>
              <a:t>. It offers an alternative educational path for youths and adults who wish to grow professionally, and at the same time provides qualified manpower needed across all sectors of the economy. </a:t>
            </a:r>
          </a:p>
          <a:p>
            <a:pPr marL="0" marR="0" lvl="0" indent="0" eaLnBrk="1" fontAlgn="base" hangingPunct="1">
              <a:lnSpc>
                <a:spcPct val="90000"/>
              </a:lnSpc>
              <a:spcBef>
                <a:spcPts val="1000"/>
              </a:spcBef>
              <a:spcAft>
                <a:spcPts val="0"/>
              </a:spcAft>
              <a:buClr>
                <a:schemeClr val="accent1"/>
              </a:buClr>
              <a:buSzTx/>
              <a:buFont typeface="Wingdings 3" charset="2"/>
              <a:buChar char=""/>
              <a:tabLst/>
            </a:pPr>
            <a:r>
              <a:rPr kumimoji="0" lang="en-US" altLang="en-MT" b="1" i="0" u="none" strike="noStrike" cap="none" normalizeH="0" baseline="0" dirty="0">
                <a:ln>
                  <a:noFill/>
                </a:ln>
                <a:solidFill>
                  <a:schemeClr val="tx1">
                    <a:lumMod val="75000"/>
                    <a:lumOff val="25000"/>
                  </a:schemeClr>
                </a:solidFill>
                <a:effectLst/>
                <a:latin typeface="+mn-lt"/>
              </a:rPr>
              <a:t>VET has a prominent place in the 2030 Agenda for Sustainable Development. </a:t>
            </a:r>
            <a:r>
              <a:rPr kumimoji="0" lang="en-US" altLang="en-MT" b="0" i="0" u="none" strike="noStrike" cap="none" normalizeH="0" baseline="0" dirty="0">
                <a:ln>
                  <a:noFill/>
                </a:ln>
                <a:solidFill>
                  <a:schemeClr val="tx1">
                    <a:lumMod val="75000"/>
                    <a:lumOff val="25000"/>
                  </a:schemeClr>
                </a:solidFill>
                <a:effectLst/>
                <a:latin typeface="+mn-lt"/>
              </a:rPr>
              <a:t>Equal access to affordable, high quality VET is a target of the Sustainable Development Goals (SDGs), together with a commitment to substantially increase the number of youths and adults with the relevant skills for employment, decent jobs and entrepreneurship by 2030.</a:t>
            </a:r>
          </a:p>
        </p:txBody>
      </p:sp>
      <p:sp>
        <p:nvSpPr>
          <p:cNvPr id="18" name="Freeform 11">
            <a:extLst>
              <a:ext uri="{FF2B5EF4-FFF2-40B4-BE49-F238E27FC236}">
                <a16:creationId xmlns:a16="http://schemas.microsoft.com/office/drawing/2014/main" id="{21F6BE39-9E37-45F0-B10C-92305CFB7C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061223"/>
            <a:ext cx="1038036" cy="506277"/>
          </a:xfrm>
          <a:custGeom>
            <a:avLst/>
            <a:gdLst>
              <a:gd name="connsiteX0" fmla="*/ 0 w 1038036"/>
              <a:gd name="connsiteY0" fmla="*/ 0 h 506277"/>
              <a:gd name="connsiteX1" fmla="*/ 182880 w 1038036"/>
              <a:gd name="connsiteY1" fmla="*/ 0 h 506277"/>
              <a:gd name="connsiteX2" fmla="*/ 291705 w 1038036"/>
              <a:gd name="connsiteY2" fmla="*/ 0 h 506277"/>
              <a:gd name="connsiteX3" fmla="*/ 291705 w 1038036"/>
              <a:gd name="connsiteY3" fmla="*/ 151 h 506277"/>
              <a:gd name="connsiteX4" fmla="*/ 692049 w 1038036"/>
              <a:gd name="connsiteY4" fmla="*/ 705 h 506277"/>
              <a:gd name="connsiteX5" fmla="*/ 782744 w 1038036"/>
              <a:gd name="connsiteY5" fmla="*/ 705 h 506277"/>
              <a:gd name="connsiteX6" fmla="*/ 797001 w 1038036"/>
              <a:gd name="connsiteY6" fmla="*/ 5473 h 506277"/>
              <a:gd name="connsiteX7" fmla="*/ 801982 w 1038036"/>
              <a:gd name="connsiteY7" fmla="*/ 10242 h 506277"/>
              <a:gd name="connsiteX8" fmla="*/ 1030951 w 1038036"/>
              <a:gd name="connsiteY8" fmla="*/ 239185 h 506277"/>
              <a:gd name="connsiteX9" fmla="*/ 1030951 w 1038036"/>
              <a:gd name="connsiteY9" fmla="*/ 267797 h 506277"/>
              <a:gd name="connsiteX10" fmla="*/ 801982 w 1038036"/>
              <a:gd name="connsiteY10" fmla="*/ 496740 h 506277"/>
              <a:gd name="connsiteX11" fmla="*/ 797001 w 1038036"/>
              <a:gd name="connsiteY11" fmla="*/ 501508 h 506277"/>
              <a:gd name="connsiteX12" fmla="*/ 782744 w 1038036"/>
              <a:gd name="connsiteY12" fmla="*/ 506277 h 506277"/>
              <a:gd name="connsiteX13" fmla="*/ 692049 w 1038036"/>
              <a:gd name="connsiteY13" fmla="*/ 506277 h 506277"/>
              <a:gd name="connsiteX14" fmla="*/ 291705 w 1038036"/>
              <a:gd name="connsiteY14" fmla="*/ 505140 h 506277"/>
              <a:gd name="connsiteX15" fmla="*/ 291705 w 1038036"/>
              <a:gd name="connsiteY15" fmla="*/ 506277 h 506277"/>
              <a:gd name="connsiteX16" fmla="*/ 0 w 1038036"/>
              <a:gd name="connsiteY16" fmla="*/ 506277 h 5062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038036" h="506277">
                <a:moveTo>
                  <a:pt x="0" y="0"/>
                </a:moveTo>
                <a:lnTo>
                  <a:pt x="182880" y="0"/>
                </a:lnTo>
                <a:lnTo>
                  <a:pt x="291705" y="0"/>
                </a:lnTo>
                <a:lnTo>
                  <a:pt x="291705" y="151"/>
                </a:lnTo>
                <a:lnTo>
                  <a:pt x="692049" y="705"/>
                </a:lnTo>
                <a:lnTo>
                  <a:pt x="782744" y="705"/>
                </a:lnTo>
                <a:cubicBezTo>
                  <a:pt x="787553" y="705"/>
                  <a:pt x="792363" y="5473"/>
                  <a:pt x="797001" y="5473"/>
                </a:cubicBezTo>
                <a:cubicBezTo>
                  <a:pt x="797001" y="10242"/>
                  <a:pt x="801982" y="10242"/>
                  <a:pt x="801982" y="10242"/>
                </a:cubicBezTo>
                <a:lnTo>
                  <a:pt x="1030951" y="239185"/>
                </a:lnTo>
                <a:cubicBezTo>
                  <a:pt x="1040398" y="248722"/>
                  <a:pt x="1040398" y="258259"/>
                  <a:pt x="1030951" y="267797"/>
                </a:cubicBezTo>
                <a:lnTo>
                  <a:pt x="801982" y="496740"/>
                </a:lnTo>
                <a:cubicBezTo>
                  <a:pt x="800436" y="498363"/>
                  <a:pt x="798547" y="499885"/>
                  <a:pt x="797001" y="501508"/>
                </a:cubicBezTo>
                <a:cubicBezTo>
                  <a:pt x="792363" y="506277"/>
                  <a:pt x="787553" y="506277"/>
                  <a:pt x="782744" y="506277"/>
                </a:cubicBezTo>
                <a:lnTo>
                  <a:pt x="692049" y="506277"/>
                </a:lnTo>
                <a:lnTo>
                  <a:pt x="291705" y="505140"/>
                </a:lnTo>
                <a:lnTo>
                  <a:pt x="291705" y="506277"/>
                </a:lnTo>
                <a:lnTo>
                  <a:pt x="0" y="506277"/>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ontent Placeholder 3">
            <a:extLst>
              <a:ext uri="{FF2B5EF4-FFF2-40B4-BE49-F238E27FC236}">
                <a16:creationId xmlns:a16="http://schemas.microsoft.com/office/drawing/2014/main" id="{29B59DB6-1EA4-7036-694B-70A69C3493CD}"/>
              </a:ext>
            </a:extLst>
          </p:cNvPr>
          <p:cNvGraphicFramePr>
            <a:graphicFrameLocks noGrp="1"/>
          </p:cNvGraphicFramePr>
          <p:nvPr>
            <p:ph idx="1"/>
            <p:extLst>
              <p:ext uri="{D42A27DB-BD31-4B8C-83A1-F6EECF244321}">
                <p14:modId xmlns:p14="http://schemas.microsoft.com/office/powerpoint/2010/main" val="4018223331"/>
              </p:ext>
            </p:extLst>
          </p:nvPr>
        </p:nvGraphicFramePr>
        <p:xfrm>
          <a:off x="7562088" y="3149600"/>
          <a:ext cx="4482130" cy="2632363"/>
        </p:xfrm>
        <a:graphic>
          <a:graphicData uri="http://schemas.openxmlformats.org/drawingml/2006/table">
            <a:tbl>
              <a:tblPr>
                <a:solidFill>
                  <a:schemeClr val="tx1">
                    <a:lumMod val="65000"/>
                    <a:lumOff val="35000"/>
                  </a:schemeClr>
                </a:solidFill>
              </a:tblPr>
              <a:tblGrid>
                <a:gridCol w="4482130">
                  <a:extLst>
                    <a:ext uri="{9D8B030D-6E8A-4147-A177-3AD203B41FA5}">
                      <a16:colId xmlns:a16="http://schemas.microsoft.com/office/drawing/2014/main" val="1059978824"/>
                    </a:ext>
                  </a:extLst>
                </a:gridCol>
              </a:tblGrid>
              <a:tr h="2632363">
                <a:tc>
                  <a:txBody>
                    <a:bodyPr/>
                    <a:lstStyle/>
                    <a:p>
                      <a:r>
                        <a:rPr lang="en-GB" sz="1900" i="1" cap="none" spc="0" dirty="0">
                          <a:solidFill>
                            <a:schemeClr val="bg1"/>
                          </a:solidFill>
                          <a:effectLst/>
                        </a:rPr>
                        <a:t>VET comprises formal, non-formal and informal learning for the world of work. Young people, women and men learn knowledge and skills from basic to advanced levels across a wide range of institutional and work settings and in diverse socio-economic contexts.</a:t>
                      </a:r>
                      <a:r>
                        <a:rPr lang="en-GB" sz="1900" cap="none" spc="0" dirty="0">
                          <a:solidFill>
                            <a:schemeClr val="bg1"/>
                          </a:solidFill>
                          <a:effectLst/>
                        </a:rPr>
                        <a:t> </a:t>
                      </a:r>
                      <a:r>
                        <a:rPr lang="en-GB" sz="1900" cap="none" spc="0" dirty="0">
                          <a:solidFill>
                            <a:schemeClr val="bg1"/>
                          </a:solidFill>
                          <a:effectLst/>
                          <a:hlinkClick r:id="rId2">
                            <a:extLst>
                              <a:ext uri="{A12FA001-AC4F-418D-AE19-62706E023703}">
                                <ahyp:hlinkClr xmlns:ahyp="http://schemas.microsoft.com/office/drawing/2018/hyperlinkcolor" val="tx"/>
                              </a:ext>
                            </a:extLst>
                          </a:hlinkClick>
                        </a:rPr>
                        <a:t>- UNESCO</a:t>
                      </a:r>
                      <a:endParaRPr lang="en-GB" sz="1900" cap="none" spc="0" dirty="0">
                        <a:solidFill>
                          <a:schemeClr val="bg1"/>
                        </a:solidFill>
                        <a:effectLst/>
                      </a:endParaRPr>
                    </a:p>
                  </a:txBody>
                  <a:tcPr marL="110713" marR="110713" marT="55357" marB="110713" anchor="ctr">
                    <a:lnL w="12700" cmpd="sng">
                      <a:noFill/>
                      <a:prstDash val="solid"/>
                    </a:lnL>
                    <a:lnR w="12700" cmpd="sng">
                      <a:noFill/>
                      <a:prstDash val="solid"/>
                    </a:lnR>
                    <a:lnT w="12700" cmpd="sng">
                      <a:noFill/>
                      <a:prstDash val="solid"/>
                    </a:lnT>
                    <a:lnB w="12700" cmpd="sng">
                      <a:noFill/>
                      <a:prstDash val="solid"/>
                    </a:lnB>
                    <a:solidFill>
                      <a:schemeClr val="tx1">
                        <a:lumMod val="65000"/>
                        <a:lumOff val="35000"/>
                      </a:schemeClr>
                    </a:solidFill>
                  </a:tcPr>
                </a:tc>
                <a:extLst>
                  <a:ext uri="{0D108BD9-81ED-4DB2-BD59-A6C34878D82A}">
                    <a16:rowId xmlns:a16="http://schemas.microsoft.com/office/drawing/2014/main" val="3167589822"/>
                  </a:ext>
                </a:extLst>
              </a:tr>
            </a:tbl>
          </a:graphicData>
        </a:graphic>
      </p:graphicFrame>
    </p:spTree>
    <p:extLst>
      <p:ext uri="{BB962C8B-B14F-4D97-AF65-F5344CB8AC3E}">
        <p14:creationId xmlns:p14="http://schemas.microsoft.com/office/powerpoint/2010/main" val="4069196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2220A-B227-7C9E-1911-436BE516B17A}"/>
              </a:ext>
            </a:extLst>
          </p:cNvPr>
          <p:cNvSpPr>
            <a:spLocks noGrp="1"/>
          </p:cNvSpPr>
          <p:nvPr>
            <p:ph type="title"/>
          </p:nvPr>
        </p:nvSpPr>
        <p:spPr>
          <a:xfrm>
            <a:off x="1493521" y="624110"/>
            <a:ext cx="10011092" cy="1280890"/>
          </a:xfrm>
        </p:spPr>
        <p:txBody>
          <a:bodyPr/>
          <a:lstStyle/>
          <a:p>
            <a:pPr algn="ctr"/>
            <a:r>
              <a:rPr lang="en-GB" b="1" dirty="0"/>
              <a:t>Four crucial challenges!</a:t>
            </a:r>
            <a:endParaRPr lang="en-MT" b="1" dirty="0"/>
          </a:p>
        </p:txBody>
      </p:sp>
      <p:sp>
        <p:nvSpPr>
          <p:cNvPr id="3" name="Content Placeholder 2">
            <a:extLst>
              <a:ext uri="{FF2B5EF4-FFF2-40B4-BE49-F238E27FC236}">
                <a16:creationId xmlns:a16="http://schemas.microsoft.com/office/drawing/2014/main" id="{E0C19195-EE12-EF47-F95E-08E08EBD6A33}"/>
              </a:ext>
            </a:extLst>
          </p:cNvPr>
          <p:cNvSpPr>
            <a:spLocks noGrp="1"/>
          </p:cNvSpPr>
          <p:nvPr>
            <p:ph idx="1"/>
          </p:nvPr>
        </p:nvSpPr>
        <p:spPr>
          <a:xfrm>
            <a:off x="802640" y="2133600"/>
            <a:ext cx="11287760" cy="4100290"/>
          </a:xfrm>
        </p:spPr>
        <p:txBody>
          <a:bodyPr>
            <a:normAutofit fontScale="92500" lnSpcReduction="20000"/>
          </a:bodyPr>
          <a:lstStyle/>
          <a:p>
            <a:r>
              <a:rPr lang="en-GB" sz="2400" b="1" dirty="0"/>
              <a:t>The </a:t>
            </a:r>
            <a:r>
              <a:rPr lang="en-GB" sz="2400" b="1" dirty="0">
                <a:solidFill>
                  <a:srgbClr val="C00000"/>
                </a:solidFill>
              </a:rPr>
              <a:t>image of VET </a:t>
            </a:r>
            <a:r>
              <a:rPr lang="en-GB" sz="2400" b="1" dirty="0"/>
              <a:t>in a prevailing blue or white collar culture </a:t>
            </a:r>
          </a:p>
          <a:p>
            <a:pPr marL="0" indent="0">
              <a:buNone/>
            </a:pPr>
            <a:endParaRPr lang="en-GB" sz="2400" b="1" dirty="0"/>
          </a:p>
          <a:p>
            <a:r>
              <a:rPr lang="en-GB" sz="2400" b="1" dirty="0"/>
              <a:t>The </a:t>
            </a:r>
            <a:r>
              <a:rPr lang="en-GB" sz="2400" b="1" dirty="0">
                <a:solidFill>
                  <a:srgbClr val="C00000"/>
                </a:solidFill>
              </a:rPr>
              <a:t>learning structures </a:t>
            </a:r>
            <a:r>
              <a:rPr lang="en-GB" sz="2400" b="1" dirty="0"/>
              <a:t>in societies – workloads in further and higher education; modes of teaching/assessment</a:t>
            </a:r>
          </a:p>
          <a:p>
            <a:pPr marL="0" indent="0">
              <a:buNone/>
            </a:pPr>
            <a:endParaRPr lang="en-GB" sz="2400" b="1" dirty="0"/>
          </a:p>
          <a:p>
            <a:r>
              <a:rPr lang="en-GB" sz="2400" b="1" dirty="0"/>
              <a:t>Skills gaps, </a:t>
            </a:r>
            <a:r>
              <a:rPr lang="en-GB" sz="2400" b="1" dirty="0">
                <a:solidFill>
                  <a:srgbClr val="C00000"/>
                </a:solidFill>
              </a:rPr>
              <a:t>skills intelligence</a:t>
            </a:r>
            <a:r>
              <a:rPr lang="en-GB" sz="2400" b="1" dirty="0"/>
              <a:t>, future skills – do we have data that shows current state-of-play and future needs? To what extent is this linked to VET programmes?</a:t>
            </a:r>
          </a:p>
          <a:p>
            <a:endParaRPr lang="en-GB" sz="2400" b="1" dirty="0"/>
          </a:p>
          <a:p>
            <a:r>
              <a:rPr lang="en-GB" sz="2400" b="1" dirty="0">
                <a:solidFill>
                  <a:srgbClr val="C00000"/>
                </a:solidFill>
              </a:rPr>
              <a:t>Preparedness</a:t>
            </a:r>
            <a:r>
              <a:rPr lang="en-GB" sz="2400" b="1" dirty="0"/>
              <a:t> of teachers, mentors, trainers, employers – are we ready to keep what works and change what doesn’t?</a:t>
            </a:r>
            <a:r>
              <a:rPr lang="en-GB" dirty="0"/>
              <a:t>                                                                                                                                                                       </a:t>
            </a:r>
            <a:endParaRPr lang="en-MT" dirty="0"/>
          </a:p>
        </p:txBody>
      </p:sp>
    </p:spTree>
    <p:extLst>
      <p:ext uri="{BB962C8B-B14F-4D97-AF65-F5344CB8AC3E}">
        <p14:creationId xmlns:p14="http://schemas.microsoft.com/office/powerpoint/2010/main" val="38563837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VET is about old jobs and new careers</a:t>
            </a:r>
          </a:p>
        </p:txBody>
      </p:sp>
      <p:sp>
        <p:nvSpPr>
          <p:cNvPr id="3" name="Content Placeholder 2"/>
          <p:cNvSpPr>
            <a:spLocks noGrp="1"/>
          </p:cNvSpPr>
          <p:nvPr>
            <p:ph idx="1"/>
          </p:nvPr>
        </p:nvSpPr>
        <p:spPr>
          <a:xfrm>
            <a:off x="1274617" y="2133599"/>
            <a:ext cx="10677237" cy="4396509"/>
          </a:xfrm>
        </p:spPr>
        <p:txBody>
          <a:bodyPr/>
          <a:lstStyle/>
          <a:p>
            <a:pPr marL="0" indent="0" algn="ctr">
              <a:buNone/>
            </a:pPr>
            <a:r>
              <a:rPr lang="en-GB" sz="2400" dirty="0"/>
              <a:t>We are living times in which what is learnt can be </a:t>
            </a:r>
          </a:p>
          <a:p>
            <a:pPr marL="0" indent="0" algn="ctr">
              <a:buNone/>
            </a:pPr>
            <a:r>
              <a:rPr lang="en-GB" sz="2400" dirty="0"/>
              <a:t>challenged very quickly…and lost! The dying trades!!!</a:t>
            </a:r>
          </a:p>
          <a:p>
            <a:pPr marL="0" indent="0">
              <a:buNone/>
            </a:pPr>
            <a:endParaRPr lang="en-GB" dirty="0"/>
          </a:p>
          <a:p>
            <a:pPr algn="ctr"/>
            <a:r>
              <a:rPr lang="en-GB" b="1" dirty="0"/>
              <a:t>LIFELONG LEARNING </a:t>
            </a:r>
            <a:r>
              <a:rPr lang="en-GB" dirty="0"/>
              <a:t>IS MORE THAN JUST A TARGET – IT IS AN ESSENTIAL SKILL</a:t>
            </a:r>
          </a:p>
          <a:p>
            <a:pPr algn="ctr"/>
            <a:r>
              <a:rPr lang="en-GB" dirty="0"/>
              <a:t>OLD JOBS ARE TODAY BECOMING </a:t>
            </a:r>
            <a:r>
              <a:rPr lang="en-GB" b="1" dirty="0"/>
              <a:t>NEW CAREERS </a:t>
            </a:r>
            <a:r>
              <a:rPr lang="en-GB" dirty="0"/>
              <a:t>BASED ON TECHNOLOGY</a:t>
            </a:r>
          </a:p>
          <a:p>
            <a:pPr algn="ctr"/>
            <a:r>
              <a:rPr lang="en-GB" b="1" dirty="0"/>
              <a:t>ARTIFICIAL INTELLIGENCE </a:t>
            </a:r>
            <a:r>
              <a:rPr lang="en-GB" dirty="0"/>
              <a:t>IS THE NEW PARTNER IN MANY OLD JOBS AND NEW CAREERS</a:t>
            </a:r>
          </a:p>
          <a:p>
            <a:pPr marL="0" indent="0" algn="ctr">
              <a:buNone/>
            </a:pPr>
            <a:endParaRPr lang="en-GB" dirty="0"/>
          </a:p>
          <a:p>
            <a:pPr marL="0" indent="0" algn="ctr">
              <a:buNone/>
            </a:pPr>
            <a:r>
              <a:rPr lang="en-GB" dirty="0"/>
              <a:t>SUSTAINABILITY AND STRONG ECONOMIES DEPEND ON </a:t>
            </a:r>
            <a:r>
              <a:rPr lang="en-GB" b="1" dirty="0"/>
              <a:t>STUDENTS’ FORMATION </a:t>
            </a:r>
            <a:r>
              <a:rPr lang="en-GB" dirty="0"/>
              <a:t>AT THE END OF A VET LEARNING PROCESS.</a:t>
            </a:r>
          </a:p>
        </p:txBody>
      </p:sp>
    </p:spTree>
    <p:extLst>
      <p:ext uri="{BB962C8B-B14F-4D97-AF65-F5344CB8AC3E}">
        <p14:creationId xmlns:p14="http://schemas.microsoft.com/office/powerpoint/2010/main" val="2931796562"/>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150</TotalTime>
  <Words>1448</Words>
  <Application>Microsoft Office PowerPoint</Application>
  <PresentationFormat>Widescreen</PresentationFormat>
  <Paragraphs>111</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Century Gothic</vt:lpstr>
      <vt:lpstr>Google Sans</vt:lpstr>
      <vt:lpstr>Open Sans</vt:lpstr>
      <vt:lpstr>Wingdings 3</vt:lpstr>
      <vt:lpstr>Wisp</vt:lpstr>
      <vt:lpstr>VET FOR SUSTAINABLE AND STRONG ECONOMY: ROLES OF STAKEHOLDERS            not Shareholders?</vt:lpstr>
      <vt:lpstr>Facts and numbers!</vt:lpstr>
      <vt:lpstr>Who are the stakeholders?</vt:lpstr>
      <vt:lpstr>VET is an education and training sector  (linked to employment)</vt:lpstr>
      <vt:lpstr>Present and future generations – applied actions: WWF </vt:lpstr>
      <vt:lpstr>VET institutions work in a partnership context (not in isolation or total independence)</vt:lpstr>
      <vt:lpstr>Everyone carries specific duties and responsibilities</vt:lpstr>
      <vt:lpstr>Four crucial challenges!</vt:lpstr>
      <vt:lpstr>VET is about old jobs and new careers</vt:lpstr>
      <vt:lpstr>VET is about teacher/mentor training for sustainable economies</vt:lpstr>
      <vt:lpstr>Resourcing VET educational institutions</vt:lpstr>
      <vt:lpstr>VET is about UPDATED curricula and UPDATED pedagogies and modes of learning</vt:lpstr>
      <vt:lpstr>VET as a leader for sustainable economies</vt:lpstr>
      <vt:lpstr>Current and future generations face:</vt:lpstr>
      <vt:lpstr>Who could be the shareholders in VET for sustainable and strong economies?</vt:lpstr>
      <vt:lpstr> “In theory, theory and practice are the same! In practice, they are not”.  "Commit yourself to lifelong learning. The most valuable asset you'll ever have is your mind and what you put into it."  Albert Einstein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VET FOR SUSTAINABLE AND STRONG ECONOMY: ROLES OF STAKEHOLDERS</dc:title>
  <dc:creator>James Calleja</dc:creator>
  <cp:lastModifiedBy>James Calleja</cp:lastModifiedBy>
  <cp:revision>13</cp:revision>
  <dcterms:created xsi:type="dcterms:W3CDTF">2023-11-01T16:39:23Z</dcterms:created>
  <dcterms:modified xsi:type="dcterms:W3CDTF">2023-11-21T06:12:31Z</dcterms:modified>
</cp:coreProperties>
</file>